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9" r:id="rId5"/>
    <p:sldId id="270" r:id="rId6"/>
    <p:sldId id="261" r:id="rId7"/>
    <p:sldId id="262" r:id="rId8"/>
    <p:sldId id="275" r:id="rId9"/>
    <p:sldId id="271" r:id="rId10"/>
    <p:sldId id="272" r:id="rId11"/>
    <p:sldId id="265" r:id="rId12"/>
    <p:sldId id="266" r:id="rId13"/>
    <p:sldId id="273" r:id="rId14"/>
    <p:sldId id="274" r:id="rId15"/>
  </p:sldIdLst>
  <p:sldSz cx="10693400" cy="7556500"/>
  <p:notesSz cx="10693400" cy="75565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962"/>
    <a:srgbClr val="FFCF31"/>
    <a:srgbClr val="9B5807"/>
    <a:srgbClr val="F59E7B"/>
    <a:srgbClr val="FEC601"/>
    <a:srgbClr val="2B2B2B"/>
    <a:srgbClr val="00B050"/>
    <a:srgbClr val="E69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82" d="100"/>
          <a:sy n="82" d="100"/>
        </p:scale>
        <p:origin x="1075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1AE70-42FB-489B-9DD4-3BBD1ED474EE}" type="datetimeFigureOut">
              <a:rPr lang="x-none" smtClean="0"/>
              <a:t>01/11/2025</a:t>
            </a:fld>
            <a:endParaRPr lang="x-non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41713" y="944563"/>
            <a:ext cx="3609975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069975" y="3636963"/>
            <a:ext cx="8553450" cy="2974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CB8A6-2283-4407-943B-5F0A94AE67A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8879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CB8A6-2283-4407-943B-5F0A94AE67A8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626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866" y="1393051"/>
            <a:ext cx="9163833" cy="48164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3657" y="1370179"/>
            <a:ext cx="8657464" cy="48576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46412" y="3191060"/>
            <a:ext cx="6000574" cy="742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24234" y="2736604"/>
            <a:ext cx="8244931" cy="2326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graphisme, capture d’écran, affiche&#10;&#10;Le contenu généré par l’IA peut être incorrect.">
            <a:extLst>
              <a:ext uri="{FF2B5EF4-FFF2-40B4-BE49-F238E27FC236}">
                <a16:creationId xmlns:a16="http://schemas.microsoft.com/office/drawing/2014/main" id="{30038F44-C4C3-2E60-5D1B-0EE09A585E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" y="0"/>
            <a:ext cx="10688791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BD84E66-BCF2-A5A0-EA20-8F190860E949}"/>
              </a:ext>
            </a:extLst>
          </p:cNvPr>
          <p:cNvSpPr txBox="1">
            <a:spLocks/>
          </p:cNvSpPr>
          <p:nvPr/>
        </p:nvSpPr>
        <p:spPr>
          <a:xfrm>
            <a:off x="546100" y="961656"/>
            <a:ext cx="8244931" cy="42052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04800" marR="5080" indent="-292735">
              <a:lnSpc>
                <a:spcPct val="118300"/>
              </a:lnSpc>
              <a:spcBef>
                <a:spcPts val="100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Mention</a:t>
            </a:r>
            <a:r>
              <a:rPr lang="fr-FR" sz="1100" kern="0" spc="114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1100" kern="0" spc="1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</a:t>
            </a:r>
            <a:r>
              <a:rPr lang="fr-FR" sz="1100" kern="0" spc="1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OFFICIEL</a:t>
            </a:r>
            <a:r>
              <a:rPr lang="fr-FR" sz="1100" kern="0" spc="7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fr-FR" sz="1100" kern="0" spc="1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fr-FR" sz="1100" kern="0" spc="1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fr-FR" sz="1100" kern="0" spc="1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</a:t>
            </a:r>
            <a:r>
              <a:rPr lang="fr-FR" sz="1100" kern="0" spc="1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sz="1100" kern="0" spc="1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fr-FR" sz="1100" kern="0" spc="1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avant,</a:t>
            </a:r>
            <a:r>
              <a:rPr lang="fr-FR" sz="1100" kern="0" spc="1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</a:t>
            </a:r>
            <a:r>
              <a:rPr lang="fr-FR" sz="1100" kern="0" spc="1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fr-FR" sz="1100" kern="0" spc="1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</a:t>
            </a:r>
            <a:r>
              <a:rPr lang="fr-FR" sz="1100" kern="0" spc="1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1100" kern="0" spc="1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salon</a:t>
            </a:r>
            <a:r>
              <a:rPr lang="fr-FR" sz="1100" kern="0" spc="1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4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(TV,</a:t>
            </a:r>
            <a:r>
              <a:rPr lang="fr-FR" sz="1100" kern="0" spc="1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Radio. </a:t>
            </a:r>
            <a:r>
              <a:rPr lang="fr-FR" sz="1100" kern="0" spc="-3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Affichage,</a:t>
            </a:r>
            <a:r>
              <a:rPr lang="fr-FR" sz="1100" kern="0" spc="-1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Presse, Internet)</a:t>
            </a:r>
          </a:p>
          <a:p>
            <a:pPr marL="304800" marR="5080" indent="-292735">
              <a:lnSpc>
                <a:spcPct val="118300"/>
              </a:lnSpc>
              <a:spcBef>
                <a:spcPts val="100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Quinze (15) inscriptions à la manifestation, avec accès à toutes les activités, cocktails, repas </a:t>
            </a:r>
          </a:p>
          <a:p>
            <a:pPr marL="304800" marR="5080" indent="-292735">
              <a:lnSpc>
                <a:spcPct val="118300"/>
              </a:lnSpc>
              <a:spcBef>
                <a:spcPts val="100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 (05) badges exposants, avec accès à toutes les activités, cocktails, repas </a:t>
            </a:r>
          </a:p>
          <a:p>
            <a:pPr marL="304800" marR="5080" indent="-292735">
              <a:lnSpc>
                <a:spcPct val="118300"/>
              </a:lnSpc>
              <a:spcBef>
                <a:spcPts val="100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et diffusion d’un (01) publi-reportage télé de treize (13) minutes et presse écrite (une page à la deuxième de couverture avec appel à la une), en collaboration avec le Ministère de l’Énergie, des Mines et des Carrières, une (01) fois pendant la période de la SEMICA TCHAD</a:t>
            </a:r>
          </a:p>
          <a:p>
            <a:pPr marL="304800" marR="5080" indent="-292735">
              <a:lnSpc>
                <a:spcPct val="118300"/>
              </a:lnSpc>
              <a:spcBef>
                <a:spcPts val="100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vidéo de cinq (05) minutes à présenter lors de la cérémonie de clôture de la manifestation </a:t>
            </a:r>
          </a:p>
          <a:p>
            <a:pPr marL="304800" marR="5080" indent="-292735">
              <a:lnSpc>
                <a:spcPct val="118300"/>
              </a:lnSpc>
              <a:spcBef>
                <a:spcPts val="100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Habillement des étudiants à l’effigie du sponsor officiel </a:t>
            </a:r>
          </a:p>
          <a:p>
            <a:pPr marL="304800" marR="5080" indent="-292735">
              <a:lnSpc>
                <a:spcPct val="118300"/>
              </a:lnSpc>
              <a:spcBef>
                <a:spcPts val="100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 (02) tables de dix (10) personnes chacune au dîner gala de clôture.</a:t>
            </a:r>
          </a:p>
          <a:p>
            <a:pPr marL="304800" marR="5080" indent="-292735">
              <a:lnSpc>
                <a:spcPct val="118300"/>
              </a:lnSpc>
              <a:spcBef>
                <a:spcPts val="100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Mention du sponsoring dans le document final </a:t>
            </a:r>
            <a:endParaRPr lang="fr-FR" sz="1100" kern="0" spc="-1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" marR="5080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  <a:r>
              <a:rPr lang="fr-FR" sz="1100" kern="0" spc="2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fr-FR" sz="1100" kern="0" spc="229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fr-FR" sz="1100" kern="0" spc="229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</a:t>
            </a:r>
            <a:r>
              <a:rPr lang="fr-FR" sz="1100" kern="0" spc="23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sz="1100" kern="0" spc="2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visibilité</a:t>
            </a:r>
            <a:r>
              <a:rPr lang="fr-FR" sz="1100" kern="0" spc="229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fr-FR" sz="1100" kern="0" spc="229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salon</a:t>
            </a:r>
            <a:r>
              <a:rPr lang="fr-FR" sz="1100" kern="0" spc="2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(Plan</a:t>
            </a:r>
            <a:r>
              <a:rPr lang="fr-FR" sz="1100" kern="0" spc="229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sz="1100" kern="0" spc="2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visite,</a:t>
            </a:r>
            <a:r>
              <a:rPr lang="fr-FR" sz="1100" kern="0" spc="23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programme,</a:t>
            </a:r>
            <a:r>
              <a:rPr lang="fr-FR" sz="1100" kern="0" spc="23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</a:t>
            </a:r>
            <a:r>
              <a:rPr lang="fr-FR" sz="1100" kern="0" spc="2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spécial</a:t>
            </a:r>
            <a:r>
              <a:rPr lang="fr-FR" sz="1100" kern="0" spc="23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</a:t>
            </a:r>
            <a:r>
              <a:rPr lang="fr-FR" sz="1100" kern="0" spc="2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Officiel,</a:t>
            </a:r>
            <a:r>
              <a:rPr lang="fr-FR" sz="1100" kern="0" spc="23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dossier</a:t>
            </a:r>
            <a:r>
              <a:rPr lang="fr-FR" sz="1100" kern="0" spc="229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100" kern="0" spc="-3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presse, signalétique,</a:t>
            </a:r>
            <a:r>
              <a:rPr lang="fr-FR" sz="1100" kern="0" spc="-1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autres...)</a:t>
            </a:r>
          </a:p>
          <a:p>
            <a:pPr marL="304800" marR="5080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Habillement des hôtesses à l’effigie du sponsor officiel</a:t>
            </a:r>
          </a:p>
          <a:p>
            <a:pPr marL="304800" marR="5080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Habillement des Etudiants à l’effigie du sponsor officiel</a:t>
            </a:r>
            <a:endParaRPr lang="fr-FR" sz="1100" kern="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0" indent="-292735">
              <a:spcBef>
                <a:spcPts val="260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  <a:r>
              <a:rPr lang="fr-FR" sz="1100" kern="0" spc="-1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badges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visiteurs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exposants</a:t>
            </a:r>
          </a:p>
          <a:p>
            <a:pPr marL="304800" indent="-292735">
              <a:spcBef>
                <a:spcPts val="170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  <a:r>
              <a:rPr lang="fr-FR" sz="1100" kern="0" spc="-1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quantité de cordelette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100" kern="0" spc="-1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badges</a:t>
            </a:r>
          </a:p>
          <a:p>
            <a:pPr marL="304800" marR="5080" indent="-292735">
              <a:lnSpc>
                <a:spcPts val="1680"/>
              </a:lnSpc>
              <a:spcBef>
                <a:spcPts val="25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Envoi</a:t>
            </a:r>
            <a:r>
              <a:rPr lang="fr-FR" sz="1100" kern="0" spc="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sz="1100" kern="0" spc="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100" kern="0" spc="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newsletters</a:t>
            </a:r>
            <a:r>
              <a:rPr lang="fr-FR" sz="1100" kern="0" spc="3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fr-FR" sz="1100" kern="0" spc="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fr-FR" sz="1100" kern="0" spc="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présenter</a:t>
            </a:r>
            <a:r>
              <a:rPr lang="fr-FR" sz="1100" kern="0" spc="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fr-FR" sz="1100" kern="0" spc="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fr-FR" sz="1100" kern="0" spc="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fr-FR" sz="1100" kern="0" spc="3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annoncer</a:t>
            </a:r>
            <a:r>
              <a:rPr lang="fr-FR" sz="1100" kern="0" spc="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fr-FR" sz="1100" kern="0" spc="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  <a:r>
              <a:rPr lang="fr-FR" sz="1100" kern="0" spc="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fr-FR" sz="1100" kern="0" spc="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salon</a:t>
            </a:r>
            <a:r>
              <a:rPr lang="fr-FR" sz="1100" kern="0" spc="2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fr-FR" sz="1100" kern="0" spc="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</a:t>
            </a:r>
            <a:r>
              <a:rPr lang="fr-FR" sz="1100" kern="0" spc="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fr-FR" sz="1100" kern="0" spc="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 </a:t>
            </a:r>
            <a:r>
              <a:rPr lang="fr-FR" sz="1100" kern="0" spc="-3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officiel</a:t>
            </a:r>
          </a:p>
          <a:p>
            <a:pPr marL="304800" indent="-292735">
              <a:spcBef>
                <a:spcPts val="70"/>
              </a:spcBef>
              <a:buFont typeface="Cambria"/>
              <a:buChar char="–"/>
              <a:tabLst>
                <a:tab pos="304800" algn="l"/>
                <a:tab pos="305435" algn="l"/>
              </a:tabLst>
            </a:pPr>
            <a:r>
              <a:rPr lang="fr-FR" sz="1100" kern="0" spc="-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fr-FR" sz="1100" kern="0" spc="-1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  <a:r>
              <a:rPr lang="fr-FR" sz="1100" kern="0" spc="-1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1100" kern="0" spc="-1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branding</a:t>
            </a:r>
            <a:r>
              <a:rPr lang="fr-FR" sz="1100" kern="0" spc="-1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SIZE</a:t>
            </a:r>
            <a:r>
              <a:rPr lang="fr-FR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sz="1100" kern="0" spc="-1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kern="0" spc="-1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l’évènement</a:t>
            </a:r>
          </a:p>
          <a:p>
            <a:pPr marL="304800" marR="5715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Visibilité de premier choix et temps d’antenne sur SAMAO TV : diffusion de 8 spots de 30 s/jrs pendant le salon, 2 temps d’antenne sur plateau TV de </a:t>
            </a:r>
            <a:r>
              <a:rPr lang="fr-FR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SEMICA TCHAD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34EC56E7-5D7F-F059-C019-80AB43B2BCCD}"/>
              </a:ext>
            </a:extLst>
          </p:cNvPr>
          <p:cNvSpPr txBox="1">
            <a:spLocks/>
          </p:cNvSpPr>
          <p:nvPr/>
        </p:nvSpPr>
        <p:spPr>
          <a:xfrm>
            <a:off x="546100" y="425450"/>
            <a:ext cx="408686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  <a:tabLst>
                <a:tab pos="401955" algn="l"/>
              </a:tabLst>
            </a:pPr>
            <a:r>
              <a:rPr lang="fr-FR" sz="1700" b="1" kern="0" spc="-5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	VISIBILITÉ</a:t>
            </a:r>
            <a:r>
              <a:rPr lang="fr-FR" sz="1700" b="1" kern="0" spc="-2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700" b="1" kern="0" spc="-5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lang="fr-FR" sz="1700" b="1" kern="0" spc="-1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700" b="1" kern="0" spc="-5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POSITIONNEMENT</a:t>
            </a:r>
            <a:endParaRPr lang="fr-FR" sz="1700" b="1" kern="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DFE814-7612-798F-24E7-D2AB9051B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946900"/>
            <a:ext cx="10692384" cy="609600"/>
          </a:xfrm>
          <a:prstGeom prst="rect">
            <a:avLst/>
          </a:prstGeom>
        </p:spPr>
      </p:pic>
      <p:pic>
        <p:nvPicPr>
          <p:cNvPr id="6" name="Image 5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F6B845D7-8C48-A10C-95E9-AC52BC9313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5554275"/>
            <a:ext cx="2773798" cy="124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57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50900" y="1468276"/>
            <a:ext cx="8458200" cy="4194482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304800" indent="-292735">
              <a:spcBef>
                <a:spcPts val="360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200" spc="-10" dirty="0">
                <a:latin typeface="Arial MT"/>
                <a:cs typeface="Arial MT"/>
              </a:rPr>
              <a:t>Positionnement privilégié à la manifestation </a:t>
            </a:r>
          </a:p>
          <a:p>
            <a:pPr marL="304800" indent="-292735">
              <a:lnSpc>
                <a:spcPct val="100000"/>
              </a:lnSpc>
              <a:spcBef>
                <a:spcPts val="360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200" spc="-10" dirty="0">
                <a:latin typeface="Arial MT"/>
                <a:cs typeface="Arial MT"/>
              </a:rPr>
              <a:t>Diffusion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 </a:t>
            </a:r>
            <a:r>
              <a:rPr lang="fr-FR" sz="1200" spc="-10" dirty="0">
                <a:latin typeface="Arial MT"/>
                <a:cs typeface="Arial MT"/>
              </a:rPr>
              <a:t>08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spots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30 </a:t>
            </a:r>
            <a:r>
              <a:rPr sz="1200" spc="-5" dirty="0">
                <a:latin typeface="Arial MT"/>
                <a:cs typeface="Arial MT"/>
              </a:rPr>
              <a:t>s/jr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pendant</a:t>
            </a:r>
            <a:r>
              <a:rPr sz="1200" spc="-5" dirty="0">
                <a:latin typeface="Arial MT"/>
                <a:cs typeface="Arial MT"/>
              </a:rPr>
              <a:t> le </a:t>
            </a:r>
            <a:r>
              <a:rPr sz="1200" spc="-10" dirty="0">
                <a:latin typeface="Arial MT"/>
                <a:cs typeface="Arial MT"/>
              </a:rPr>
              <a:t>salon,</a:t>
            </a:r>
            <a:r>
              <a:rPr sz="1200" spc="-5" dirty="0">
                <a:latin typeface="Arial MT"/>
                <a:cs typeface="Arial MT"/>
              </a:rPr>
              <a:t> 3 </a:t>
            </a:r>
            <a:r>
              <a:rPr sz="1200" spc="-10" dirty="0">
                <a:latin typeface="Arial MT"/>
                <a:cs typeface="Arial MT"/>
              </a:rPr>
              <a:t>temps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d’antenne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plateau</a:t>
            </a:r>
            <a:r>
              <a:rPr sz="1200" spc="-3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TV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</a:t>
            </a:r>
            <a:r>
              <a:rPr lang="en-US" sz="1200" spc="-10" dirty="0">
                <a:latin typeface="Arial MT"/>
                <a:cs typeface="Arial MT"/>
              </a:rPr>
              <a:t>e SEMICA TCHAD</a:t>
            </a:r>
            <a:endParaRPr sz="1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6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200" spc="-10" dirty="0">
                <a:latin typeface="Arial MT"/>
                <a:cs typeface="Arial MT"/>
              </a:rPr>
              <a:t>Double page de </a:t>
            </a:r>
            <a:r>
              <a:rPr sz="1200" spc="-5" dirty="0">
                <a:latin typeface="Arial MT"/>
                <a:cs typeface="Arial MT"/>
              </a:rPr>
              <a:t>publicité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et</a:t>
            </a:r>
            <a:r>
              <a:rPr sz="1200" spc="-5" dirty="0">
                <a:latin typeface="Arial MT"/>
                <a:cs typeface="Arial MT"/>
              </a:rPr>
              <a:t> article</a:t>
            </a:r>
            <a:r>
              <a:rPr sz="1200" spc="-10" dirty="0">
                <a:latin typeface="Arial MT"/>
                <a:cs typeface="Arial MT"/>
              </a:rPr>
              <a:t> d’une page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dans</a:t>
            </a:r>
            <a:r>
              <a:rPr sz="1200" spc="-5" dirty="0">
                <a:latin typeface="Arial MT"/>
                <a:cs typeface="Arial MT"/>
              </a:rPr>
              <a:t> le</a:t>
            </a:r>
            <a:r>
              <a:rPr sz="1200" spc="-10" dirty="0">
                <a:latin typeface="Arial MT"/>
                <a:cs typeface="Arial MT"/>
              </a:rPr>
              <a:t> catalogue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du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salon</a:t>
            </a:r>
            <a:endParaRPr sz="1200" dirty="0">
              <a:latin typeface="Arial MT"/>
              <a:cs typeface="Arial MT"/>
            </a:endParaRPr>
          </a:p>
          <a:p>
            <a:pPr marL="304800" marR="5715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200" spc="-10" dirty="0">
                <a:latin typeface="Arial MT"/>
                <a:cs typeface="Arial MT"/>
              </a:rPr>
              <a:t>02</a:t>
            </a:r>
            <a:r>
              <a:rPr sz="1200" spc="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communiqués</a:t>
            </a:r>
            <a:r>
              <a:rPr sz="1200" spc="8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</a:t>
            </a:r>
            <a:r>
              <a:rPr sz="1200" spc="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presse</a:t>
            </a:r>
            <a:r>
              <a:rPr sz="1200" spc="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avant</a:t>
            </a:r>
            <a:r>
              <a:rPr sz="1200" spc="8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et</a:t>
            </a:r>
            <a:r>
              <a:rPr sz="1200" spc="8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après</a:t>
            </a:r>
            <a:r>
              <a:rPr sz="1200" spc="8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le</a:t>
            </a:r>
            <a:r>
              <a:rPr sz="1200" spc="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salon</a:t>
            </a:r>
            <a:r>
              <a:rPr sz="1200" spc="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pour</a:t>
            </a:r>
            <a:r>
              <a:rPr sz="1200" spc="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informer</a:t>
            </a:r>
            <a:r>
              <a:rPr sz="1200" spc="8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</a:t>
            </a:r>
            <a:r>
              <a:rPr sz="1200" spc="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votre</a:t>
            </a:r>
            <a:r>
              <a:rPr sz="1200" spc="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participation</a:t>
            </a:r>
            <a:r>
              <a:rPr sz="1200" spc="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en</a:t>
            </a:r>
            <a:r>
              <a:rPr sz="1200" spc="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tant</a:t>
            </a:r>
            <a:r>
              <a:rPr sz="1200" spc="8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que</a:t>
            </a:r>
            <a:r>
              <a:rPr sz="1200" spc="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sponsor</a:t>
            </a:r>
            <a:r>
              <a:rPr sz="1200" spc="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officiel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(presse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quotidienne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et presse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en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 err="1">
                <a:latin typeface="Arial MT"/>
                <a:cs typeface="Arial MT"/>
              </a:rPr>
              <a:t>ligne</a:t>
            </a:r>
            <a:r>
              <a:rPr sz="1200" spc="-10" dirty="0">
                <a:latin typeface="Arial MT"/>
                <a:cs typeface="Arial MT"/>
              </a:rPr>
              <a:t>)</a:t>
            </a:r>
            <a:endParaRPr lang="fr-FR" sz="1200" spc="-10" dirty="0">
              <a:latin typeface="Arial MT"/>
              <a:cs typeface="Arial MT"/>
            </a:endParaRPr>
          </a:p>
          <a:p>
            <a:pPr marL="304800" marR="5715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200" spc="-10" dirty="0">
                <a:latin typeface="Arial MT"/>
                <a:cs typeface="Arial MT"/>
              </a:rPr>
              <a:t>Un (01) stand d’exposition de 12 m² avec un minimum d’équipement (02 tables, 04 chaises) </a:t>
            </a:r>
          </a:p>
          <a:p>
            <a:pPr marL="304800" marR="5715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200" spc="-10" dirty="0">
                <a:latin typeface="Arial MT"/>
                <a:cs typeface="Arial MT"/>
              </a:rPr>
              <a:t>Logo sur les gadgets et le matériel de promotion </a:t>
            </a:r>
          </a:p>
          <a:p>
            <a:pPr marL="304800" marR="5715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200" spc="-10" dirty="0">
                <a:latin typeface="Arial MT"/>
                <a:cs typeface="Arial MT"/>
              </a:rPr>
              <a:t>Exposition du dérouleur de part et d’autre du présidium et dans les salles d’atelier </a:t>
            </a:r>
          </a:p>
          <a:p>
            <a:pPr marL="304800" marR="5715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200" spc="-10" dirty="0">
                <a:latin typeface="Arial MT"/>
                <a:cs typeface="Arial MT"/>
              </a:rPr>
              <a:t>Distribution prioritaire des documents sur tout le site de la manifestation et rangement dans les sacs des participants </a:t>
            </a:r>
          </a:p>
          <a:p>
            <a:pPr marL="304800" marR="5715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200" spc="-10" dirty="0">
                <a:latin typeface="Arial MT"/>
                <a:cs typeface="Arial MT"/>
              </a:rPr>
              <a:t>Mise en évidence du sponsor sur la page de garde du site web et dans les médias </a:t>
            </a:r>
          </a:p>
          <a:p>
            <a:pPr marL="304800" marR="5715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200" spc="-10" dirty="0">
                <a:latin typeface="Arial MT"/>
                <a:cs typeface="Arial MT"/>
              </a:rPr>
              <a:t>Page dédiée pour la présentation du sponsor sur le site web de la manifestation (texte de 100 mots) et/ou dans le journal Spécial SEMICA TCHAD</a:t>
            </a:r>
          </a:p>
          <a:p>
            <a:pPr marL="304800" marR="5715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200" spc="-10" dirty="0">
                <a:latin typeface="Arial MT"/>
                <a:cs typeface="Arial MT"/>
              </a:rPr>
              <a:t>Logo avec mention du niveau de sponsoring dans le journal Spécial SEMICA TCHAD</a:t>
            </a:r>
          </a:p>
          <a:p>
            <a:pPr marL="304800" marR="5715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Déploiement des outils de communication sur le site du cocktail de bienvenue</a:t>
            </a:r>
          </a:p>
          <a:p>
            <a:pPr marL="304800" marR="5715" indent="-292735">
              <a:lnSpc>
                <a:spcPct val="110000"/>
              </a:lnSpc>
              <a:spcBef>
                <a:spcPts val="2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 rencontre avec le Ministre en charge des mines à l'issue de la cérémonie d'ouverture </a:t>
            </a:r>
            <a:endParaRPr lang="fr-FR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0" indent="-292735">
              <a:lnSpc>
                <a:spcPct val="100000"/>
              </a:lnSpc>
              <a:spcBef>
                <a:spcPts val="26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200" spc="-10" dirty="0">
                <a:latin typeface="Arial MT"/>
                <a:cs typeface="Arial MT"/>
              </a:rPr>
              <a:t>Logo et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lien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 votre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entreprise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sur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la</a:t>
            </a:r>
            <a:r>
              <a:rPr sz="1200" spc="-10" dirty="0">
                <a:latin typeface="Arial MT"/>
                <a:cs typeface="Arial MT"/>
              </a:rPr>
              <a:t> page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d’accueil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du</a:t>
            </a:r>
            <a:r>
              <a:rPr sz="1200" spc="-5" dirty="0">
                <a:latin typeface="Arial MT"/>
                <a:cs typeface="Arial MT"/>
              </a:rPr>
              <a:t> site</a:t>
            </a:r>
            <a:r>
              <a:rPr sz="1200" spc="-10" dirty="0">
                <a:latin typeface="Arial MT"/>
                <a:cs typeface="Arial MT"/>
              </a:rPr>
              <a:t> internet</a:t>
            </a:r>
            <a:r>
              <a:rPr sz="1200" spc="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dédié</a:t>
            </a:r>
            <a:r>
              <a:rPr sz="1200" spc="-5" dirty="0">
                <a:latin typeface="Arial MT"/>
                <a:cs typeface="Arial MT"/>
              </a:rPr>
              <a:t> à </a:t>
            </a:r>
            <a:r>
              <a:rPr sz="1200" spc="-10" dirty="0">
                <a:latin typeface="Arial MT"/>
                <a:cs typeface="Arial MT"/>
              </a:rPr>
              <a:t>l'événement</a:t>
            </a:r>
            <a:endParaRPr sz="1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16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200" spc="-10" dirty="0">
                <a:latin typeface="Arial MT"/>
                <a:cs typeface="Arial MT"/>
              </a:rPr>
              <a:t>Logo sur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les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cartons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d’invitation </a:t>
            </a:r>
            <a:r>
              <a:rPr sz="1200" spc="-10" dirty="0">
                <a:latin typeface="Arial MT"/>
                <a:cs typeface="Arial MT"/>
              </a:rPr>
              <a:t>des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événements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majeurs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(cérémonie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d'ouverture,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Diner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gala,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Cérémonie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clôture)</a:t>
            </a:r>
            <a:endParaRPr sz="1200" dirty="0">
              <a:latin typeface="Arial MT"/>
              <a:cs typeface="Arial MT"/>
            </a:endParaRPr>
          </a:p>
          <a:p>
            <a:pPr marL="304800" marR="5080" indent="-292735">
              <a:lnSpc>
                <a:spcPts val="1680"/>
              </a:lnSpc>
              <a:spcBef>
                <a:spcPts val="2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200" spc="-10" dirty="0">
                <a:latin typeface="Arial MT"/>
                <a:cs typeface="Arial MT"/>
              </a:rPr>
              <a:t>Brochure</a:t>
            </a:r>
            <a:r>
              <a:rPr sz="1200" spc="10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</a:t>
            </a:r>
            <a:r>
              <a:rPr sz="1200" spc="11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présentation</a:t>
            </a:r>
            <a:r>
              <a:rPr sz="1200" spc="11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</a:t>
            </a:r>
            <a:r>
              <a:rPr sz="1200" spc="1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la</a:t>
            </a:r>
            <a:r>
              <a:rPr sz="1200" spc="11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société</a:t>
            </a:r>
            <a:r>
              <a:rPr sz="1200" spc="11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dans</a:t>
            </a:r>
            <a:r>
              <a:rPr sz="1200" spc="1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le</a:t>
            </a:r>
            <a:r>
              <a:rPr lang="en-US" sz="1200" spc="-5" dirty="0">
                <a:latin typeface="Arial MT"/>
                <a:cs typeface="Arial MT"/>
              </a:rPr>
              <a:t>s kits des </a:t>
            </a:r>
            <a:r>
              <a:rPr sz="1200" spc="-10" dirty="0">
                <a:latin typeface="Arial MT"/>
                <a:cs typeface="Arial MT"/>
              </a:rPr>
              <a:t>participants</a:t>
            </a:r>
            <a:r>
              <a:rPr sz="1200" spc="11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lors</a:t>
            </a:r>
            <a:r>
              <a:rPr sz="1200" spc="114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des</a:t>
            </a:r>
            <a:r>
              <a:rPr sz="1200" spc="11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événements</a:t>
            </a:r>
            <a:r>
              <a:rPr sz="1200" spc="11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majeurs</a:t>
            </a:r>
            <a:r>
              <a:rPr sz="1200" spc="114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(brochure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mise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à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disposition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par vous)</a:t>
            </a:r>
            <a:endParaRPr sz="1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7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200" spc="-10" dirty="0">
                <a:latin typeface="Arial MT"/>
                <a:cs typeface="Arial MT"/>
              </a:rPr>
              <a:t>Diffusion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votre logo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sur les écrans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3167" y="800791"/>
            <a:ext cx="442023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1955" algn="l"/>
              </a:tabLst>
            </a:pPr>
            <a:r>
              <a:rPr sz="1700" spc="-5" dirty="0">
                <a:solidFill>
                  <a:srgbClr val="C00000"/>
                </a:solidFill>
              </a:rPr>
              <a:t>1.	VISIBILITÉ</a:t>
            </a:r>
            <a:r>
              <a:rPr sz="1700" spc="-10" dirty="0">
                <a:solidFill>
                  <a:srgbClr val="C00000"/>
                </a:solidFill>
              </a:rPr>
              <a:t> </a:t>
            </a:r>
            <a:r>
              <a:rPr sz="1700" spc="-5" dirty="0">
                <a:solidFill>
                  <a:srgbClr val="C00000"/>
                </a:solidFill>
              </a:rPr>
              <a:t>ET POSITIONNEMENT</a:t>
            </a:r>
            <a:r>
              <a:rPr sz="1700" spc="5" dirty="0">
                <a:solidFill>
                  <a:srgbClr val="C00000"/>
                </a:solidFill>
              </a:rPr>
              <a:t> </a:t>
            </a:r>
            <a:r>
              <a:rPr sz="900" spc="-25" dirty="0">
                <a:solidFill>
                  <a:srgbClr val="C00000"/>
                </a:solidFill>
              </a:rPr>
              <a:t>suite</a:t>
            </a:r>
            <a:endParaRPr sz="9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9A8B09-C9F7-C7F6-93D4-BEE212C13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946900"/>
            <a:ext cx="10692384" cy="609600"/>
          </a:xfrm>
          <a:prstGeom prst="rect">
            <a:avLst/>
          </a:prstGeom>
        </p:spPr>
      </p:pic>
      <p:pic>
        <p:nvPicPr>
          <p:cNvPr id="5" name="Image 4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C9ADA4A1-D3D5-49F8-C43B-96AEBF78E0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5554275"/>
            <a:ext cx="2773798" cy="124478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1900" y="1602406"/>
            <a:ext cx="1710689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3855" algn="l"/>
              </a:tabLst>
            </a:pPr>
            <a:r>
              <a:rPr sz="1700" spc="-5" dirty="0">
                <a:solidFill>
                  <a:srgbClr val="C00000"/>
                </a:solidFill>
                <a:latin typeface="Arial"/>
                <a:cs typeface="Arial"/>
              </a:rPr>
              <a:t>2.	LOGISTIQUE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1900" y="2025650"/>
            <a:ext cx="7435850" cy="2785378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304800" indent="-292735">
              <a:lnSpc>
                <a:spcPct val="100000"/>
              </a:lnSpc>
              <a:spcBef>
                <a:spcPts val="26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200" spc="-10" dirty="0">
                <a:latin typeface="Arial MT"/>
                <a:cs typeface="Arial MT"/>
              </a:rPr>
              <a:t>Droit </a:t>
            </a:r>
            <a:r>
              <a:rPr lang="fr-FR" sz="1200" spc="-10" dirty="0">
                <a:latin typeface="Arial MT"/>
                <a:cs typeface="Arial MT"/>
              </a:rPr>
              <a:t>15 </a:t>
            </a:r>
            <a:r>
              <a:rPr sz="1200" spc="-10" dirty="0">
                <a:latin typeface="Arial MT"/>
                <a:cs typeface="Arial MT"/>
              </a:rPr>
              <a:t>inscription</a:t>
            </a:r>
            <a:r>
              <a:rPr lang="fr-FR" sz="1200" spc="-10" dirty="0">
                <a:latin typeface="Arial MT"/>
                <a:cs typeface="Arial MT"/>
              </a:rPr>
              <a:t>s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lang="en-US" sz="1200" spc="-10" dirty="0">
                <a:latin typeface="Arial MT"/>
                <a:cs typeface="Arial MT"/>
              </a:rPr>
              <a:t>à SEMICA TCHAD</a:t>
            </a:r>
            <a:endParaRPr sz="1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14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200" spc="-10" dirty="0">
                <a:latin typeface="Arial MT"/>
                <a:cs typeface="Arial MT"/>
              </a:rPr>
              <a:t>25%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remise en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cas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d’achat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 m2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supplémentaires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pour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agrandir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votre stand</a:t>
            </a:r>
            <a:endParaRPr sz="12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00" b="1" spc="-5" dirty="0">
                <a:solidFill>
                  <a:srgbClr val="C00000"/>
                </a:solidFill>
                <a:latin typeface="Arial"/>
                <a:cs typeface="Arial"/>
              </a:rPr>
              <a:t>3.</a:t>
            </a:r>
            <a:r>
              <a:rPr sz="1700" b="1" spc="3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C00000"/>
                </a:solidFill>
                <a:latin typeface="Arial"/>
                <a:cs typeface="Arial"/>
              </a:rPr>
              <a:t>INVITATIONS</a:t>
            </a:r>
            <a:r>
              <a:rPr sz="17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ET</a:t>
            </a:r>
            <a:r>
              <a:rPr sz="17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C00000"/>
                </a:solidFill>
                <a:latin typeface="Arial"/>
                <a:cs typeface="Arial"/>
              </a:rPr>
              <a:t>ACCÈS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Arial"/>
              <a:cs typeface="Arial"/>
            </a:endParaRPr>
          </a:p>
          <a:p>
            <a:pPr marL="304800" indent="-292735">
              <a:buFont typeface="Calibri"/>
              <a:buChar char="-"/>
              <a:tabLst>
                <a:tab pos="304165" algn="l"/>
                <a:tab pos="305435" algn="l"/>
              </a:tabLst>
            </a:pPr>
            <a:r>
              <a:rPr lang="en-US" sz="1200" spc="-10" dirty="0">
                <a:latin typeface="Arial MT"/>
                <a:cs typeface="Arial MT"/>
              </a:rPr>
              <a:t>05</a:t>
            </a:r>
            <a:r>
              <a:rPr lang="en-US" sz="1200" spc="-15" dirty="0">
                <a:latin typeface="Arial MT"/>
                <a:cs typeface="Arial MT"/>
              </a:rPr>
              <a:t> </a:t>
            </a:r>
            <a:r>
              <a:rPr lang="en-US" sz="1200" spc="-10" dirty="0">
                <a:latin typeface="Arial MT"/>
                <a:cs typeface="Arial MT"/>
              </a:rPr>
              <a:t>badges</a:t>
            </a:r>
            <a:r>
              <a:rPr lang="en-US" sz="1200" spc="-5" dirty="0">
                <a:latin typeface="Arial MT"/>
                <a:cs typeface="Arial MT"/>
              </a:rPr>
              <a:t> «</a:t>
            </a:r>
            <a:r>
              <a:rPr lang="en-US" sz="1200" spc="-10" dirty="0">
                <a:latin typeface="Arial MT"/>
                <a:cs typeface="Arial MT"/>
              </a:rPr>
              <a:t> </a:t>
            </a:r>
            <a:r>
              <a:rPr lang="en-US" sz="1200" spc="-10" dirty="0" err="1">
                <a:latin typeface="Arial MT"/>
                <a:cs typeface="Arial MT"/>
              </a:rPr>
              <a:t>exposant</a:t>
            </a:r>
            <a:r>
              <a:rPr lang="en-US" sz="1200" spc="-5" dirty="0">
                <a:latin typeface="Arial MT"/>
                <a:cs typeface="Arial MT"/>
              </a:rPr>
              <a:t> »</a:t>
            </a:r>
            <a:r>
              <a:rPr lang="en-US" sz="1200" spc="-10" dirty="0">
                <a:latin typeface="Arial MT"/>
                <a:cs typeface="Arial MT"/>
              </a:rPr>
              <a:t> </a:t>
            </a:r>
            <a:r>
              <a:rPr lang="en-US" sz="1200" spc="-10" dirty="0" err="1">
                <a:latin typeface="Arial MT"/>
                <a:cs typeface="Arial MT"/>
              </a:rPr>
              <a:t>donnant</a:t>
            </a:r>
            <a:r>
              <a:rPr lang="en-US" sz="1200" spc="-5" dirty="0">
                <a:latin typeface="Arial MT"/>
                <a:cs typeface="Arial MT"/>
              </a:rPr>
              <a:t> </a:t>
            </a:r>
            <a:r>
              <a:rPr lang="en-US" sz="1200" spc="-10" dirty="0">
                <a:latin typeface="Arial MT"/>
                <a:cs typeface="Arial MT"/>
              </a:rPr>
              <a:t>droit</a:t>
            </a:r>
            <a:r>
              <a:rPr lang="en-US" sz="1200" spc="-5" dirty="0">
                <a:latin typeface="Arial MT"/>
                <a:cs typeface="Arial MT"/>
              </a:rPr>
              <a:t> à</a:t>
            </a:r>
            <a:r>
              <a:rPr lang="en-US" sz="1200" spc="-10" dirty="0">
                <a:latin typeface="Arial MT"/>
                <a:cs typeface="Arial MT"/>
              </a:rPr>
              <a:t> </a:t>
            </a:r>
            <a:r>
              <a:rPr lang="en-US" sz="1200" spc="-10" dirty="0" err="1">
                <a:latin typeface="Arial MT"/>
                <a:cs typeface="Arial MT"/>
              </a:rPr>
              <a:t>tous</a:t>
            </a:r>
            <a:r>
              <a:rPr lang="en-US" sz="1200" spc="-5" dirty="0">
                <a:latin typeface="Arial MT"/>
                <a:cs typeface="Arial MT"/>
              </a:rPr>
              <a:t> </a:t>
            </a:r>
            <a:r>
              <a:rPr lang="en-US" sz="1200" spc="-10" dirty="0">
                <a:latin typeface="Arial MT"/>
                <a:cs typeface="Arial MT"/>
              </a:rPr>
              <a:t>les </a:t>
            </a:r>
            <a:r>
              <a:rPr lang="en-US" sz="1200" spc="-10" dirty="0" err="1">
                <a:latin typeface="Arial MT"/>
                <a:cs typeface="Arial MT"/>
              </a:rPr>
              <a:t>espaces</a:t>
            </a:r>
            <a:r>
              <a:rPr lang="en-US" sz="1200" spc="-5" dirty="0">
                <a:latin typeface="Arial MT"/>
                <a:cs typeface="Arial MT"/>
              </a:rPr>
              <a:t> </a:t>
            </a:r>
            <a:r>
              <a:rPr lang="en-US" sz="1200" spc="-10" dirty="0">
                <a:latin typeface="Arial MT"/>
                <a:cs typeface="Arial MT"/>
              </a:rPr>
              <a:t>du salon</a:t>
            </a:r>
            <a:endParaRPr lang="en-US" sz="1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65"/>
              </a:spcBef>
              <a:buFont typeface="Calibri"/>
              <a:buChar char="-"/>
              <a:tabLst>
                <a:tab pos="304165" algn="l"/>
                <a:tab pos="305435" algn="l"/>
              </a:tabLst>
            </a:pPr>
            <a:r>
              <a:rPr lang="en-US" sz="1200" spc="-10" dirty="0">
                <a:latin typeface="Arial MT"/>
                <a:cs typeface="Arial MT"/>
              </a:rPr>
              <a:t>10</a:t>
            </a:r>
            <a:r>
              <a:rPr sz="1200" spc="-10" dirty="0">
                <a:latin typeface="Arial MT"/>
                <a:cs typeface="Arial MT"/>
              </a:rPr>
              <a:t>0 badges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« </a:t>
            </a:r>
            <a:r>
              <a:rPr sz="1200" spc="-10" dirty="0" err="1">
                <a:latin typeface="Arial MT"/>
                <a:cs typeface="Arial MT"/>
              </a:rPr>
              <a:t>visiteur</a:t>
            </a:r>
            <a:r>
              <a:rPr lang="en-US" sz="1200" spc="-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» </a:t>
            </a:r>
            <a:r>
              <a:rPr sz="1200" spc="-10" dirty="0">
                <a:latin typeface="Arial MT"/>
                <a:cs typeface="Arial MT"/>
              </a:rPr>
              <a:t>donnant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droit</a:t>
            </a:r>
            <a:r>
              <a:rPr sz="1200" spc="-5" dirty="0">
                <a:latin typeface="Arial MT"/>
                <a:cs typeface="Arial MT"/>
              </a:rPr>
              <a:t> à </a:t>
            </a:r>
            <a:r>
              <a:rPr sz="1200" spc="-10" dirty="0">
                <a:latin typeface="Arial MT"/>
                <a:cs typeface="Arial MT"/>
              </a:rPr>
              <a:t>tous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les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espaces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du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salon</a:t>
            </a:r>
            <a:endParaRPr sz="1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145"/>
              </a:spcBef>
              <a:buFont typeface="Calibri"/>
              <a:buChar char="-"/>
              <a:tabLst>
                <a:tab pos="304165" algn="l"/>
                <a:tab pos="305435" algn="l"/>
              </a:tabLst>
            </a:pPr>
            <a:r>
              <a:rPr lang="en-US" sz="1200" spc="-10" dirty="0">
                <a:latin typeface="Arial MT"/>
                <a:cs typeface="Arial MT"/>
              </a:rPr>
              <a:t>20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invitations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pour </a:t>
            </a:r>
            <a:r>
              <a:rPr sz="1200" spc="-5" dirty="0">
                <a:latin typeface="Arial MT"/>
                <a:cs typeface="Arial MT"/>
              </a:rPr>
              <a:t>le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DÎNER </a:t>
            </a:r>
            <a:r>
              <a:rPr sz="1200" spc="-10" dirty="0">
                <a:latin typeface="Arial MT"/>
                <a:cs typeface="Arial MT"/>
              </a:rPr>
              <a:t>GALA</a:t>
            </a:r>
            <a:r>
              <a:rPr sz="1200" spc="-7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OFFICIEL</a:t>
            </a:r>
            <a:endParaRPr sz="1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65"/>
              </a:spcBef>
              <a:buFont typeface="Calibri"/>
              <a:buChar char="-"/>
              <a:tabLst>
                <a:tab pos="304165" algn="l"/>
                <a:tab pos="305435" algn="l"/>
              </a:tabLst>
            </a:pPr>
            <a:r>
              <a:rPr sz="1200" spc="-5" dirty="0">
                <a:latin typeface="Arial MT"/>
                <a:cs typeface="Arial MT"/>
              </a:rPr>
              <a:t>1</a:t>
            </a:r>
            <a:r>
              <a:rPr sz="1200" spc="-10" dirty="0">
                <a:latin typeface="Arial MT"/>
                <a:cs typeface="Arial MT"/>
              </a:rPr>
              <a:t> table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 10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places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réservées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au restaurant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VIP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</a:t>
            </a:r>
            <a:r>
              <a:rPr lang="en-US" sz="1200" spc="-10" dirty="0">
                <a:latin typeface="Arial MT"/>
                <a:cs typeface="Arial MT"/>
              </a:rPr>
              <a:t>e SEMICA TCHAD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avec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repas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inclus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sur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toute</a:t>
            </a:r>
            <a:r>
              <a:rPr sz="1200" spc="-5" dirty="0">
                <a:latin typeface="Arial MT"/>
                <a:cs typeface="Arial MT"/>
              </a:rPr>
              <a:t> la</a:t>
            </a:r>
            <a:r>
              <a:rPr sz="1200" spc="-10" dirty="0">
                <a:latin typeface="Arial MT"/>
                <a:cs typeface="Arial MT"/>
              </a:rPr>
              <a:t> durée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du salon</a:t>
            </a:r>
            <a:endParaRPr sz="1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165"/>
              </a:spcBef>
              <a:buFont typeface="Calibri"/>
              <a:buChar char="-"/>
              <a:tabLst>
                <a:tab pos="304165" algn="l"/>
                <a:tab pos="305435" algn="l"/>
              </a:tabLst>
            </a:pPr>
            <a:r>
              <a:rPr sz="1200" spc="-10" dirty="0">
                <a:latin typeface="Arial MT"/>
                <a:cs typeface="Arial MT"/>
              </a:rPr>
              <a:t>10 </a:t>
            </a:r>
            <a:r>
              <a:rPr sz="1200" spc="-5" dirty="0">
                <a:latin typeface="Arial MT"/>
                <a:cs typeface="Arial MT"/>
              </a:rPr>
              <a:t>tickets </a:t>
            </a:r>
            <a:r>
              <a:rPr sz="1200" spc="-10" dirty="0">
                <a:latin typeface="Arial MT"/>
                <a:cs typeface="Arial MT"/>
              </a:rPr>
              <a:t>pour</a:t>
            </a:r>
            <a:r>
              <a:rPr sz="1200" spc="-5" dirty="0">
                <a:latin typeface="Arial MT"/>
                <a:cs typeface="Arial MT"/>
              </a:rPr>
              <a:t> le</a:t>
            </a:r>
            <a:r>
              <a:rPr sz="1200" spc="-10" dirty="0">
                <a:latin typeface="Arial MT"/>
                <a:cs typeface="Arial MT"/>
              </a:rPr>
              <a:t> restaurant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Grand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Public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valables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sur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toute </a:t>
            </a:r>
            <a:r>
              <a:rPr sz="1200" spc="-5" dirty="0">
                <a:latin typeface="Arial MT"/>
                <a:cs typeface="Arial MT"/>
              </a:rPr>
              <a:t>la </a:t>
            </a:r>
            <a:r>
              <a:rPr sz="1200" spc="-10" dirty="0">
                <a:latin typeface="Arial MT"/>
                <a:cs typeface="Arial MT"/>
              </a:rPr>
              <a:t>durée du salon</a:t>
            </a:r>
            <a:endParaRPr sz="1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170"/>
              </a:spcBef>
              <a:buFont typeface="Calibri"/>
              <a:buChar char="-"/>
              <a:tabLst>
                <a:tab pos="304165" algn="l"/>
                <a:tab pos="305435" algn="l"/>
              </a:tabLst>
            </a:pPr>
            <a:r>
              <a:rPr sz="1200" spc="-5" dirty="0">
                <a:latin typeface="Arial MT"/>
                <a:cs typeface="Arial MT"/>
              </a:rPr>
              <a:t>Un</a:t>
            </a:r>
            <a:r>
              <a:rPr sz="1200" spc="-10" dirty="0">
                <a:latin typeface="Arial MT"/>
                <a:cs typeface="Arial MT"/>
              </a:rPr>
              <a:t> espace réservé </a:t>
            </a:r>
            <a:r>
              <a:rPr sz="1200" spc="-5" dirty="0">
                <a:latin typeface="Arial MT"/>
                <a:cs typeface="Arial MT"/>
              </a:rPr>
              <a:t>à</a:t>
            </a:r>
            <a:r>
              <a:rPr sz="1200" spc="-10" dirty="0">
                <a:latin typeface="Arial MT"/>
                <a:cs typeface="Arial MT"/>
              </a:rPr>
              <a:t> votre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nom dans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la</a:t>
            </a:r>
            <a:r>
              <a:rPr sz="1200" spc="-10" dirty="0">
                <a:latin typeface="Arial MT"/>
                <a:cs typeface="Arial MT"/>
              </a:rPr>
              <a:t> zone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BtoB</a:t>
            </a:r>
            <a:r>
              <a:rPr sz="1200" spc="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sur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toute</a:t>
            </a:r>
            <a:r>
              <a:rPr sz="1200" spc="-5" dirty="0">
                <a:latin typeface="Arial MT"/>
                <a:cs typeface="Arial MT"/>
              </a:rPr>
              <a:t> la</a:t>
            </a:r>
            <a:r>
              <a:rPr sz="1200" spc="-10" dirty="0">
                <a:latin typeface="Arial MT"/>
                <a:cs typeface="Arial MT"/>
              </a:rPr>
              <a:t> durée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du salon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05CEB4A-E227-E13E-7893-A49A8820D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946900"/>
            <a:ext cx="10692384" cy="609600"/>
          </a:xfrm>
          <a:prstGeom prst="rect">
            <a:avLst/>
          </a:prstGeom>
        </p:spPr>
      </p:pic>
      <p:pic>
        <p:nvPicPr>
          <p:cNvPr id="5" name="Image 4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C9AE569F-C238-E1B8-472E-6CFF4BB7B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5554275"/>
            <a:ext cx="2773798" cy="124478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74A25771-37BF-87DF-FA3E-9B76B2FCB0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4890" y="2256292"/>
            <a:ext cx="3198065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solidFill>
                  <a:srgbClr val="C00000"/>
                </a:solidFill>
                <a:latin typeface="Arial"/>
                <a:cs typeface="Arial"/>
              </a:rPr>
              <a:t>4.</a:t>
            </a:r>
            <a:r>
              <a:rPr sz="1700" spc="3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C00000"/>
                </a:solidFill>
                <a:latin typeface="Arial"/>
                <a:cs typeface="Arial"/>
              </a:rPr>
              <a:t>SIDES</a:t>
            </a:r>
            <a:r>
              <a:rPr sz="17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C00000"/>
                </a:solidFill>
                <a:latin typeface="Arial"/>
                <a:cs typeface="Arial"/>
              </a:rPr>
              <a:t>EVENT</a:t>
            </a:r>
            <a:r>
              <a:rPr lang="en-US" sz="17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Arial"/>
                <a:cs typeface="Arial"/>
              </a:rPr>
              <a:t>(possibles)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EDD0371F-AF39-FB2D-E1A3-72A42EBFA35E}"/>
              </a:ext>
            </a:extLst>
          </p:cNvPr>
          <p:cNvSpPr txBox="1"/>
          <p:nvPr/>
        </p:nvSpPr>
        <p:spPr>
          <a:xfrm>
            <a:off x="1124890" y="2743544"/>
            <a:ext cx="7335520" cy="864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marR="5080" indent="-292735">
              <a:lnSpc>
                <a:spcPct val="118300"/>
              </a:lnSpc>
              <a:spcBef>
                <a:spcPts val="100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en-US" sz="1200" spc="-5" dirty="0">
                <a:latin typeface="Arial MT"/>
                <a:cs typeface="Arial MT"/>
              </a:rPr>
              <a:t>Organisation d’</a:t>
            </a:r>
            <a:r>
              <a:rPr sz="1200" spc="-5" dirty="0">
                <a:latin typeface="Arial MT"/>
                <a:cs typeface="Arial MT"/>
              </a:rPr>
              <a:t>1</a:t>
            </a:r>
            <a:r>
              <a:rPr sz="1200" spc="5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Afterwork</a:t>
            </a:r>
            <a:r>
              <a:rPr sz="1200" spc="6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(cocktail)</a:t>
            </a:r>
            <a:r>
              <a:rPr sz="1200" spc="5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spécial</a:t>
            </a:r>
            <a:r>
              <a:rPr sz="1200" spc="6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pour</a:t>
            </a:r>
            <a:r>
              <a:rPr sz="1200" spc="6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50</a:t>
            </a:r>
            <a:r>
              <a:rPr sz="1200" spc="55" dirty="0">
                <a:latin typeface="Arial MT"/>
                <a:cs typeface="Arial MT"/>
              </a:rPr>
              <a:t> </a:t>
            </a:r>
            <a:r>
              <a:rPr sz="1200" spc="-10" dirty="0" err="1">
                <a:latin typeface="Arial MT"/>
                <a:cs typeface="Arial MT"/>
              </a:rPr>
              <a:t>invités</a:t>
            </a:r>
            <a:r>
              <a:rPr sz="1200" spc="60" dirty="0">
                <a:latin typeface="Arial MT"/>
                <a:cs typeface="Arial MT"/>
              </a:rPr>
              <a:t>  </a:t>
            </a:r>
            <a:r>
              <a:rPr sz="1200" spc="-10" dirty="0">
                <a:latin typeface="Arial MT"/>
                <a:cs typeface="Arial MT"/>
              </a:rPr>
              <a:t>avec</a:t>
            </a:r>
            <a:r>
              <a:rPr sz="1200" spc="6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dotation</a:t>
            </a:r>
            <a:r>
              <a:rPr sz="1200" spc="6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en</a:t>
            </a:r>
            <a:r>
              <a:rPr sz="1200" spc="5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boisson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et</a:t>
            </a:r>
            <a:r>
              <a:rPr sz="1200" spc="-8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Amuses bouche</a:t>
            </a:r>
            <a:endParaRPr sz="1200" dirty="0">
              <a:latin typeface="Arial MT"/>
              <a:cs typeface="Arial MT"/>
            </a:endParaRPr>
          </a:p>
          <a:p>
            <a:pPr marL="304800" marR="5080" indent="-292735">
              <a:lnSpc>
                <a:spcPts val="1610"/>
              </a:lnSpc>
              <a:spcBef>
                <a:spcPts val="5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200" spc="-5" dirty="0">
                <a:latin typeface="Arial MT"/>
                <a:cs typeface="Arial MT"/>
              </a:rPr>
              <a:t>1</a:t>
            </a:r>
            <a:r>
              <a:rPr sz="1200" spc="1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heure</a:t>
            </a:r>
            <a:r>
              <a:rPr sz="1200" spc="1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</a:t>
            </a:r>
            <a:r>
              <a:rPr sz="1200" spc="1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Conférence</a:t>
            </a:r>
            <a:r>
              <a:rPr sz="1200" spc="1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spéciale</a:t>
            </a:r>
            <a:r>
              <a:rPr sz="1200" spc="1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pour</a:t>
            </a:r>
            <a:r>
              <a:rPr sz="1200" spc="1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présenter</a:t>
            </a:r>
            <a:r>
              <a:rPr sz="1200" spc="1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votre</a:t>
            </a:r>
            <a:r>
              <a:rPr sz="1200" spc="1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structure</a:t>
            </a:r>
            <a:r>
              <a:rPr sz="1200" spc="1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dans</a:t>
            </a:r>
            <a:r>
              <a:rPr sz="1200" spc="10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l’une</a:t>
            </a:r>
            <a:r>
              <a:rPr sz="1200" spc="10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des</a:t>
            </a:r>
            <a:r>
              <a:rPr sz="1200" spc="10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salles</a:t>
            </a:r>
            <a:r>
              <a:rPr sz="1200" spc="10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</a:t>
            </a:r>
            <a:r>
              <a:rPr sz="1200" spc="1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conférence</a:t>
            </a:r>
            <a:r>
              <a:rPr sz="1200" spc="100" dirty="0">
                <a:latin typeface="Arial MT"/>
                <a:cs typeface="Arial MT"/>
              </a:rPr>
              <a:t> </a:t>
            </a:r>
            <a:r>
              <a:rPr sz="1200" spc="-15" dirty="0">
                <a:latin typeface="Arial MT"/>
                <a:cs typeface="Arial MT"/>
              </a:rPr>
              <a:t>du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salon</a:t>
            </a:r>
            <a:endParaRPr sz="1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180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200" spc="-10" dirty="0">
                <a:latin typeface="Arial MT"/>
                <a:cs typeface="Arial MT"/>
              </a:rPr>
              <a:t>Participation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du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Directeur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Général</a:t>
            </a:r>
            <a:r>
              <a:rPr sz="1200" spc="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à </a:t>
            </a:r>
            <a:r>
              <a:rPr sz="1200" spc="-10" dirty="0">
                <a:latin typeface="Arial MT"/>
                <a:cs typeface="Arial MT"/>
              </a:rPr>
              <a:t>un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panel</a:t>
            </a:r>
            <a:r>
              <a:rPr sz="1200" spc="1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haut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niveau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réunissant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les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experts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de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votre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secteur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AFB2D7-8132-1F5E-349E-49997444DA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946900"/>
            <a:ext cx="10692384" cy="609600"/>
          </a:xfrm>
          <a:prstGeom prst="rect">
            <a:avLst/>
          </a:prstGeom>
        </p:spPr>
      </p:pic>
      <p:pic>
        <p:nvPicPr>
          <p:cNvPr id="4" name="Image 3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79E8383F-86CE-7336-09B5-E54324A2D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5554275"/>
            <a:ext cx="2773798" cy="124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539A55-D7B0-0732-AFCC-587FAEC0BD02}"/>
              </a:ext>
            </a:extLst>
          </p:cNvPr>
          <p:cNvSpPr/>
          <p:nvPr/>
        </p:nvSpPr>
        <p:spPr>
          <a:xfrm>
            <a:off x="698500" y="501650"/>
            <a:ext cx="9296400" cy="632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235964" y="514985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charset="0"/>
                <a:ea typeface="Arial" charset="0"/>
                <a:cs typeface="Arial" charset="0"/>
              </a:rPr>
              <a:t>Contacts Organisation</a:t>
            </a:r>
          </a:p>
          <a:p>
            <a:pPr algn="ctr"/>
            <a:r>
              <a:rPr lang="fr-FR" sz="1100" dirty="0">
                <a:solidFill>
                  <a:schemeClr val="tx2"/>
                </a:solidFill>
              </a:rPr>
              <a:t>info@semicatchad.com</a:t>
            </a:r>
          </a:p>
          <a:p>
            <a:pPr algn="ctr"/>
            <a:r>
              <a:rPr lang="fr-FR" sz="1100" dirty="0"/>
              <a:t>www.semicatchad.com</a:t>
            </a:r>
          </a:p>
        </p:txBody>
      </p:sp>
      <p:pic>
        <p:nvPicPr>
          <p:cNvPr id="3" name="Image 2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5AC546E0-12AC-EB0D-F091-D1C671BD8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064665"/>
            <a:ext cx="7848600" cy="35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3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69629B-E1C2-1679-4B4C-D41F674BBEC9}"/>
              </a:ext>
            </a:extLst>
          </p:cNvPr>
          <p:cNvSpPr/>
          <p:nvPr/>
        </p:nvSpPr>
        <p:spPr>
          <a:xfrm>
            <a:off x="698500" y="1111250"/>
            <a:ext cx="9067800" cy="4953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object 3"/>
          <p:cNvSpPr txBox="1"/>
          <p:nvPr/>
        </p:nvSpPr>
        <p:spPr>
          <a:xfrm>
            <a:off x="1536700" y="4083050"/>
            <a:ext cx="7190842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30"/>
              </a:lnSpc>
              <a:spcBef>
                <a:spcPts val="100"/>
              </a:spcBef>
            </a:pPr>
            <a:r>
              <a:rPr lang="fr-FR" sz="1700" spc="-5" dirty="0">
                <a:latin typeface="Tahoma"/>
                <a:cs typeface="Tahoma"/>
              </a:rPr>
              <a:t>SEMICA TCHAD</a:t>
            </a:r>
            <a:r>
              <a:rPr sz="1700" spc="-10" dirty="0">
                <a:latin typeface="Tahoma"/>
                <a:cs typeface="Tahoma"/>
              </a:rPr>
              <a:t>,</a:t>
            </a:r>
            <a:endParaRPr sz="1700" dirty="0">
              <a:latin typeface="Tahoma"/>
              <a:cs typeface="Tahoma"/>
            </a:endParaRPr>
          </a:p>
          <a:p>
            <a:pPr algn="ctr">
              <a:lnSpc>
                <a:spcPts val="2030"/>
              </a:lnSpc>
            </a:pPr>
            <a:r>
              <a:rPr lang="en-US" sz="1200" b="1" dirty="0">
                <a:latin typeface="Tahoma"/>
                <a:cs typeface="Tahoma"/>
              </a:rPr>
              <a:t>Where the World Meets African Mining!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DB90B07-0080-34B3-11FA-29BB17AED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946900"/>
            <a:ext cx="10692384" cy="609600"/>
          </a:xfrm>
          <a:prstGeom prst="rect">
            <a:avLst/>
          </a:prstGeom>
        </p:spPr>
      </p:pic>
      <p:pic>
        <p:nvPicPr>
          <p:cNvPr id="5" name="Image 4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ED7BA5C4-874D-CBDF-FFDA-4EFBC98D6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55" y="1256439"/>
            <a:ext cx="5255889" cy="23586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10930" y="1512011"/>
            <a:ext cx="7301865" cy="1467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700" b="1" spc="-5" dirty="0">
                <a:solidFill>
                  <a:srgbClr val="2C363A"/>
                </a:solidFill>
                <a:latin typeface="Tahoma"/>
                <a:cs typeface="Tahoma"/>
              </a:rPr>
              <a:t>DES </a:t>
            </a:r>
            <a:r>
              <a:rPr sz="1700" b="1" spc="-5" dirty="0">
                <a:solidFill>
                  <a:srgbClr val="2C363A"/>
                </a:solidFill>
                <a:latin typeface="Tahoma"/>
                <a:cs typeface="Tahoma"/>
              </a:rPr>
              <a:t>OFFRE</a:t>
            </a:r>
            <a:r>
              <a:rPr lang="en-US" sz="1700" b="1" spc="-5" dirty="0">
                <a:solidFill>
                  <a:srgbClr val="2C363A"/>
                </a:solidFill>
                <a:latin typeface="Tahoma"/>
                <a:cs typeface="Tahoma"/>
              </a:rPr>
              <a:t>S</a:t>
            </a:r>
            <a:r>
              <a:rPr sz="1700" b="1" spc="-5" dirty="0">
                <a:solidFill>
                  <a:srgbClr val="2C363A"/>
                </a:solidFill>
                <a:latin typeface="Tahoma"/>
                <a:cs typeface="Tahoma"/>
              </a:rPr>
              <a:t> DE</a:t>
            </a:r>
            <a:r>
              <a:rPr sz="1700" b="1" dirty="0">
                <a:solidFill>
                  <a:srgbClr val="2C363A"/>
                </a:solidFill>
                <a:latin typeface="Tahoma"/>
                <a:cs typeface="Tahoma"/>
              </a:rPr>
              <a:t> </a:t>
            </a:r>
            <a:r>
              <a:rPr sz="1700" b="1" spc="-5" dirty="0">
                <a:solidFill>
                  <a:srgbClr val="2C363A"/>
                </a:solidFill>
                <a:latin typeface="Tahoma"/>
                <a:cs typeface="Tahoma"/>
              </a:rPr>
              <a:t>SPONSORING </a:t>
            </a:r>
            <a:r>
              <a:rPr lang="en-US" sz="1700" b="1" spc="-5" dirty="0">
                <a:solidFill>
                  <a:srgbClr val="2C363A"/>
                </a:solidFill>
                <a:latin typeface="Tahoma"/>
                <a:cs typeface="Tahoma"/>
              </a:rPr>
              <a:t>CUSTOMIS</a:t>
            </a:r>
            <a:r>
              <a:rPr sz="1700" b="1" spc="-5" dirty="0">
                <a:solidFill>
                  <a:srgbClr val="2C363A"/>
                </a:solidFill>
                <a:latin typeface="Tahoma"/>
                <a:cs typeface="Tahoma"/>
              </a:rPr>
              <a:t>ÉE</a:t>
            </a:r>
            <a:r>
              <a:rPr lang="en-US" sz="1700" b="1" spc="-5" dirty="0">
                <a:solidFill>
                  <a:srgbClr val="2C363A"/>
                </a:solidFill>
                <a:latin typeface="Tahoma"/>
                <a:cs typeface="Tahoma"/>
              </a:rPr>
              <a:t>S</a:t>
            </a:r>
            <a:r>
              <a:rPr sz="1700" b="1" spc="-5" dirty="0">
                <a:solidFill>
                  <a:srgbClr val="2C363A"/>
                </a:solidFill>
                <a:latin typeface="Tahoma"/>
                <a:cs typeface="Tahoma"/>
              </a:rPr>
              <a:t>…</a:t>
            </a:r>
            <a:endParaRPr sz="17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 dirty="0">
              <a:latin typeface="Tahoma"/>
              <a:cs typeface="Tahoma"/>
            </a:endParaRPr>
          </a:p>
          <a:p>
            <a:pPr marL="12700" marR="5080">
              <a:lnSpc>
                <a:spcPts val="1420"/>
              </a:lnSpc>
            </a:pPr>
            <a:r>
              <a:rPr sz="1200" spc="-10" dirty="0">
                <a:latin typeface="Tahoma"/>
                <a:cs typeface="Tahoma"/>
              </a:rPr>
              <a:t>Nous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lang="en-US" sz="1200" spc="-5" dirty="0">
                <a:latin typeface="Tahoma"/>
                <a:cs typeface="Tahoma"/>
              </a:rPr>
              <a:t>avons conçu </a:t>
            </a:r>
            <a:r>
              <a:rPr lang="en-US" sz="1200" spc="-10" dirty="0">
                <a:latin typeface="Tahoma"/>
                <a:cs typeface="Tahoma"/>
              </a:rPr>
              <a:t>pour</a:t>
            </a:r>
            <a:r>
              <a:rPr lang="en-US" sz="1200" dirty="0">
                <a:latin typeface="Tahoma"/>
                <a:cs typeface="Tahoma"/>
              </a:rPr>
              <a:t> </a:t>
            </a:r>
            <a:r>
              <a:rPr lang="en-US" sz="1200" spc="-10" dirty="0">
                <a:latin typeface="Tahoma"/>
                <a:cs typeface="Tahoma"/>
              </a:rPr>
              <a:t>vous</a:t>
            </a:r>
            <a:r>
              <a:rPr lang="en-US" sz="1200" spc="-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des </a:t>
            </a:r>
            <a:r>
              <a:rPr sz="1200" spc="-10" dirty="0">
                <a:latin typeface="Tahoma"/>
                <a:cs typeface="Tahoma"/>
              </a:rPr>
              <a:t>offres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de </a:t>
            </a:r>
            <a:r>
              <a:rPr sz="1200" spc="-10" dirty="0">
                <a:latin typeface="Tahoma"/>
                <a:cs typeface="Tahoma"/>
              </a:rPr>
              <a:t>sponsoring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lang="en-US" sz="1200" spc="5" dirty="0">
                <a:latin typeface="Tahoma"/>
                <a:cs typeface="Tahoma"/>
              </a:rPr>
              <a:t>étudiées et</a:t>
            </a:r>
            <a:r>
              <a:rPr lang="en-US" sz="1200" spc="-5" dirty="0">
                <a:latin typeface="Tahoma"/>
                <a:cs typeface="Tahoma"/>
              </a:rPr>
              <a:t> </a:t>
            </a:r>
            <a:r>
              <a:rPr lang="en-US" sz="1200" spc="-360" dirty="0">
                <a:latin typeface="Tahoma"/>
                <a:cs typeface="Tahoma"/>
              </a:rPr>
              <a:t> </a:t>
            </a:r>
            <a:r>
              <a:rPr lang="en-US" sz="1200" spc="-10" dirty="0">
                <a:latin typeface="Tahoma"/>
                <a:cs typeface="Tahoma"/>
              </a:rPr>
              <a:t>adaptées </a:t>
            </a:r>
            <a:r>
              <a:rPr lang="en-US" sz="1200" spc="-5" dirty="0">
                <a:latin typeface="Tahoma"/>
                <a:cs typeface="Tahoma"/>
              </a:rPr>
              <a:t>à </a:t>
            </a:r>
            <a:r>
              <a:rPr lang="en-US" sz="1200" spc="-10" dirty="0">
                <a:latin typeface="Tahoma"/>
                <a:cs typeface="Tahoma"/>
              </a:rPr>
              <a:t>vos </a:t>
            </a:r>
            <a:r>
              <a:rPr lang="en-US" sz="1200" spc="-5" dirty="0">
                <a:latin typeface="Tahoma"/>
                <a:cs typeface="Tahoma"/>
              </a:rPr>
              <a:t>besoins de</a:t>
            </a:r>
            <a:r>
              <a:rPr lang="en-US" sz="1200" spc="-10" dirty="0">
                <a:latin typeface="Tahoma"/>
                <a:cs typeface="Tahoma"/>
              </a:rPr>
              <a:t> </a:t>
            </a:r>
            <a:r>
              <a:rPr lang="en-US" sz="1200" spc="-5" dirty="0">
                <a:latin typeface="Tahoma"/>
                <a:cs typeface="Tahoma"/>
              </a:rPr>
              <a:t>visibilité</a:t>
            </a:r>
            <a:r>
              <a:rPr lang="en-US" sz="1200" spc="-10" dirty="0">
                <a:latin typeface="Tahoma"/>
                <a:cs typeface="Tahoma"/>
              </a:rPr>
              <a:t> institutionnelle</a:t>
            </a:r>
            <a:r>
              <a:rPr lang="en-US" sz="1200" spc="-5" dirty="0">
                <a:latin typeface="Tahoma"/>
                <a:cs typeface="Tahoma"/>
              </a:rPr>
              <a:t> et</a:t>
            </a:r>
            <a:r>
              <a:rPr lang="en-US" sz="1200" spc="-10" dirty="0">
                <a:latin typeface="Tahoma"/>
                <a:cs typeface="Tahoma"/>
              </a:rPr>
              <a:t> professionnelle</a:t>
            </a:r>
            <a:r>
              <a:rPr lang="en-US" sz="1200" spc="5" dirty="0">
                <a:latin typeface="Tahoma"/>
                <a:cs typeface="Tahoma"/>
              </a:rPr>
              <a:t> pour vous </a:t>
            </a:r>
            <a:r>
              <a:rPr sz="1200" spc="-10" dirty="0">
                <a:latin typeface="Tahoma"/>
                <a:cs typeface="Tahoma"/>
              </a:rPr>
              <a:t>permettre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de </a:t>
            </a:r>
            <a:r>
              <a:rPr sz="1200" spc="-10" dirty="0">
                <a:latin typeface="Tahoma"/>
                <a:cs typeface="Tahoma"/>
              </a:rPr>
              <a:t>mieux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lang="en-US" sz="1200" spc="-5" dirty="0">
                <a:latin typeface="Tahoma"/>
                <a:cs typeface="Tahoma"/>
              </a:rPr>
              <a:t>vous différencier de vos concurrents, vous faire remarquer et </a:t>
            </a:r>
            <a:r>
              <a:rPr sz="1200" spc="-5" dirty="0">
                <a:latin typeface="Tahoma"/>
                <a:cs typeface="Tahoma"/>
              </a:rPr>
              <a:t>participer </a:t>
            </a:r>
            <a:r>
              <a:rPr lang="en-US" sz="1200" spc="-5" dirty="0">
                <a:latin typeface="Tahoma"/>
                <a:cs typeface="Tahoma"/>
              </a:rPr>
              <a:t>à cet évènement exceptionnel.</a:t>
            </a:r>
            <a:r>
              <a:rPr sz="1200" dirty="0">
                <a:latin typeface="Tahoma"/>
                <a:cs typeface="Tahoma"/>
              </a:rPr>
              <a:t> 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Tahoma"/>
                <a:cs typeface="Tahoma"/>
              </a:rPr>
              <a:t>Deux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offres </a:t>
            </a:r>
            <a:r>
              <a:rPr sz="1200" spc="-5" dirty="0">
                <a:latin typeface="Tahoma"/>
                <a:cs typeface="Tahoma"/>
              </a:rPr>
              <a:t>de</a:t>
            </a:r>
            <a:r>
              <a:rPr sz="1200" spc="-10" dirty="0">
                <a:latin typeface="Tahoma"/>
                <a:cs typeface="Tahoma"/>
              </a:rPr>
              <a:t> sponsoring </a:t>
            </a:r>
            <a:r>
              <a:rPr sz="1200" spc="-5" dirty="0">
                <a:latin typeface="Tahoma"/>
                <a:cs typeface="Tahoma"/>
              </a:rPr>
              <a:t>disponibles: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46045" y="3470742"/>
            <a:ext cx="2846705" cy="1299210"/>
          </a:xfrm>
          <a:custGeom>
            <a:avLst/>
            <a:gdLst/>
            <a:ahLst/>
            <a:cxnLst/>
            <a:rect l="l" t="t" r="r" b="b"/>
            <a:pathLst>
              <a:path w="2846704" h="1299210">
                <a:moveTo>
                  <a:pt x="2630149" y="0"/>
                </a:moveTo>
                <a:lnTo>
                  <a:pt x="216415" y="0"/>
                </a:lnTo>
                <a:lnTo>
                  <a:pt x="166793" y="5717"/>
                </a:lnTo>
                <a:lnTo>
                  <a:pt x="121241" y="22003"/>
                </a:lnTo>
                <a:lnTo>
                  <a:pt x="81058" y="47559"/>
                </a:lnTo>
                <a:lnTo>
                  <a:pt x="47543" y="81085"/>
                </a:lnTo>
                <a:lnTo>
                  <a:pt x="21996" y="121281"/>
                </a:lnTo>
                <a:lnTo>
                  <a:pt x="5715" y="166848"/>
                </a:lnTo>
                <a:lnTo>
                  <a:pt x="0" y="216486"/>
                </a:lnTo>
                <a:lnTo>
                  <a:pt x="0" y="1082412"/>
                </a:lnTo>
                <a:lnTo>
                  <a:pt x="5715" y="1132050"/>
                </a:lnTo>
                <a:lnTo>
                  <a:pt x="21996" y="1177617"/>
                </a:lnTo>
                <a:lnTo>
                  <a:pt x="47543" y="1217813"/>
                </a:lnTo>
                <a:lnTo>
                  <a:pt x="81058" y="1251338"/>
                </a:lnTo>
                <a:lnTo>
                  <a:pt x="121241" y="1276894"/>
                </a:lnTo>
                <a:lnTo>
                  <a:pt x="166793" y="1293181"/>
                </a:lnTo>
                <a:lnTo>
                  <a:pt x="216415" y="1298898"/>
                </a:lnTo>
                <a:lnTo>
                  <a:pt x="2630149" y="1298898"/>
                </a:lnTo>
                <a:lnTo>
                  <a:pt x="2679771" y="1293181"/>
                </a:lnTo>
                <a:lnTo>
                  <a:pt x="2725323" y="1276894"/>
                </a:lnTo>
                <a:lnTo>
                  <a:pt x="2765506" y="1251338"/>
                </a:lnTo>
                <a:lnTo>
                  <a:pt x="2799021" y="1217813"/>
                </a:lnTo>
                <a:lnTo>
                  <a:pt x="2824568" y="1177617"/>
                </a:lnTo>
                <a:lnTo>
                  <a:pt x="2840849" y="1132050"/>
                </a:lnTo>
                <a:lnTo>
                  <a:pt x="2846565" y="1082412"/>
                </a:lnTo>
                <a:lnTo>
                  <a:pt x="2846565" y="216486"/>
                </a:lnTo>
                <a:lnTo>
                  <a:pt x="2840849" y="166848"/>
                </a:lnTo>
                <a:lnTo>
                  <a:pt x="2824568" y="121281"/>
                </a:lnTo>
                <a:lnTo>
                  <a:pt x="2799021" y="81085"/>
                </a:lnTo>
                <a:lnTo>
                  <a:pt x="2765506" y="47559"/>
                </a:lnTo>
                <a:lnTo>
                  <a:pt x="2725323" y="22003"/>
                </a:lnTo>
                <a:lnTo>
                  <a:pt x="2679771" y="5717"/>
                </a:lnTo>
                <a:lnTo>
                  <a:pt x="2630149" y="0"/>
                </a:lnTo>
                <a:close/>
              </a:path>
            </a:pathLst>
          </a:custGeom>
          <a:solidFill>
            <a:srgbClr val="1729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15853" y="3849550"/>
            <a:ext cx="2506345" cy="541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30"/>
              </a:lnSpc>
              <a:spcBef>
                <a:spcPts val="100"/>
              </a:spcBef>
            </a:pPr>
            <a:r>
              <a:rPr sz="1700" spc="-5" dirty="0">
                <a:solidFill>
                  <a:srgbClr val="FFFFFF"/>
                </a:solidFill>
                <a:latin typeface="Tahoma"/>
                <a:cs typeface="Tahoma"/>
              </a:rPr>
              <a:t>SPONSORING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 CLASSIQUE</a:t>
            </a:r>
            <a:endParaRPr sz="1700" dirty="0">
              <a:latin typeface="Tahoma"/>
              <a:cs typeface="Tahoma"/>
            </a:endParaRPr>
          </a:p>
          <a:p>
            <a:pPr marL="635" algn="ctr">
              <a:lnSpc>
                <a:spcPts val="2030"/>
              </a:lnSpc>
            </a:pPr>
            <a:r>
              <a:rPr lang="fr-FR" sz="1700" spc="-5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7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ahoma"/>
                <a:cs typeface="Tahoma"/>
              </a:rPr>
              <a:t>Niveaux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ahoma"/>
                <a:cs typeface="Tahoma"/>
              </a:rPr>
              <a:t>disponibles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66090" y="3470742"/>
            <a:ext cx="2846705" cy="1299210"/>
          </a:xfrm>
          <a:custGeom>
            <a:avLst/>
            <a:gdLst/>
            <a:ahLst/>
            <a:cxnLst/>
            <a:rect l="l" t="t" r="r" b="b"/>
            <a:pathLst>
              <a:path w="2846704" h="1299210">
                <a:moveTo>
                  <a:pt x="2630149" y="0"/>
                </a:moveTo>
                <a:lnTo>
                  <a:pt x="216415" y="0"/>
                </a:lnTo>
                <a:lnTo>
                  <a:pt x="166793" y="5717"/>
                </a:lnTo>
                <a:lnTo>
                  <a:pt x="121241" y="22003"/>
                </a:lnTo>
                <a:lnTo>
                  <a:pt x="81058" y="47559"/>
                </a:lnTo>
                <a:lnTo>
                  <a:pt x="47543" y="81085"/>
                </a:lnTo>
                <a:lnTo>
                  <a:pt x="21996" y="121281"/>
                </a:lnTo>
                <a:lnTo>
                  <a:pt x="5715" y="166848"/>
                </a:lnTo>
                <a:lnTo>
                  <a:pt x="0" y="216486"/>
                </a:lnTo>
                <a:lnTo>
                  <a:pt x="0" y="1082412"/>
                </a:lnTo>
                <a:lnTo>
                  <a:pt x="5715" y="1132050"/>
                </a:lnTo>
                <a:lnTo>
                  <a:pt x="21996" y="1177617"/>
                </a:lnTo>
                <a:lnTo>
                  <a:pt x="47543" y="1217813"/>
                </a:lnTo>
                <a:lnTo>
                  <a:pt x="81058" y="1251338"/>
                </a:lnTo>
                <a:lnTo>
                  <a:pt x="121241" y="1276894"/>
                </a:lnTo>
                <a:lnTo>
                  <a:pt x="166793" y="1293181"/>
                </a:lnTo>
                <a:lnTo>
                  <a:pt x="216415" y="1298898"/>
                </a:lnTo>
                <a:lnTo>
                  <a:pt x="2630149" y="1298898"/>
                </a:lnTo>
                <a:lnTo>
                  <a:pt x="2679771" y="1293181"/>
                </a:lnTo>
                <a:lnTo>
                  <a:pt x="2725323" y="1276894"/>
                </a:lnTo>
                <a:lnTo>
                  <a:pt x="2765506" y="1251338"/>
                </a:lnTo>
                <a:lnTo>
                  <a:pt x="2799020" y="1217813"/>
                </a:lnTo>
                <a:lnTo>
                  <a:pt x="2824568" y="1177617"/>
                </a:lnTo>
                <a:lnTo>
                  <a:pt x="2840849" y="1132050"/>
                </a:lnTo>
                <a:lnTo>
                  <a:pt x="2846565" y="1082412"/>
                </a:lnTo>
                <a:lnTo>
                  <a:pt x="2846565" y="216486"/>
                </a:lnTo>
                <a:lnTo>
                  <a:pt x="2840849" y="166848"/>
                </a:lnTo>
                <a:lnTo>
                  <a:pt x="2824568" y="121281"/>
                </a:lnTo>
                <a:lnTo>
                  <a:pt x="2799020" y="81085"/>
                </a:lnTo>
                <a:lnTo>
                  <a:pt x="2765506" y="47559"/>
                </a:lnTo>
                <a:lnTo>
                  <a:pt x="2725323" y="22003"/>
                </a:lnTo>
                <a:lnTo>
                  <a:pt x="2679771" y="5717"/>
                </a:lnTo>
                <a:lnTo>
                  <a:pt x="2630149" y="0"/>
                </a:lnTo>
                <a:close/>
              </a:path>
            </a:pathLst>
          </a:custGeom>
          <a:solidFill>
            <a:srgbClr val="FFCF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21075" y="3980614"/>
            <a:ext cx="193548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latin typeface="Tahoma"/>
                <a:cs typeface="Tahoma"/>
              </a:rPr>
              <a:t>SPONSOR</a:t>
            </a:r>
            <a:r>
              <a:rPr sz="1700" spc="-35" dirty="0">
                <a:latin typeface="Tahoma"/>
                <a:cs typeface="Tahoma"/>
              </a:rPr>
              <a:t> </a:t>
            </a:r>
            <a:r>
              <a:rPr sz="1700" spc="-5" dirty="0">
                <a:latin typeface="Tahoma"/>
                <a:cs typeface="Tahoma"/>
              </a:rPr>
              <a:t>OFFICIEL</a:t>
            </a:r>
            <a:endParaRPr sz="1700" dirty="0">
              <a:latin typeface="Tahoma"/>
              <a:cs typeface="Tahoma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6E62A74-5AFE-033A-54F7-606B5B8DB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946900"/>
            <a:ext cx="10692384" cy="609600"/>
          </a:xfrm>
          <a:prstGeom prst="rect">
            <a:avLst/>
          </a:prstGeom>
        </p:spPr>
      </p:pic>
      <p:pic>
        <p:nvPicPr>
          <p:cNvPr id="8" name="Image 7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25A5EF42-B1FB-99A8-87F3-A5D61E7F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5279824"/>
            <a:ext cx="2895084" cy="12992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logo, Graphique, conception&#10;&#10;Description générée automatiquement">
            <a:extLst>
              <a:ext uri="{FF2B5EF4-FFF2-40B4-BE49-F238E27FC236}">
                <a16:creationId xmlns:a16="http://schemas.microsoft.com/office/drawing/2014/main" id="{1064CA49-C025-82FA-0976-A36ADA8DEA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6562"/>
          <a:stretch/>
        </p:blipFill>
        <p:spPr>
          <a:xfrm>
            <a:off x="228600" y="1009891"/>
            <a:ext cx="10223500" cy="5536718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4835048-FCDA-28CB-A030-659BFBB1770D}"/>
              </a:ext>
            </a:extLst>
          </p:cNvPr>
          <p:cNvSpPr txBox="1">
            <a:spLocks/>
          </p:cNvSpPr>
          <p:nvPr/>
        </p:nvSpPr>
        <p:spPr>
          <a:xfrm>
            <a:off x="1917700" y="3169789"/>
            <a:ext cx="6629400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4700" b="1" kern="0" spc="1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Sponsoring</a:t>
            </a:r>
            <a:r>
              <a:rPr lang="fr-FR" sz="4700" b="1" kern="0" spc="-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700" b="1" kern="0" spc="1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F6FE9B-5F06-21AC-B910-CF41932F3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946900"/>
            <a:ext cx="10692384" cy="609600"/>
          </a:xfrm>
          <a:prstGeom prst="rect">
            <a:avLst/>
          </a:prstGeom>
        </p:spPr>
      </p:pic>
      <p:pic>
        <p:nvPicPr>
          <p:cNvPr id="3" name="Image 2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57507D18-0BEB-1504-772D-1698259A1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330320"/>
            <a:ext cx="3535798" cy="15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07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855DD39-1679-158B-C555-38EF8BCF431D}"/>
              </a:ext>
            </a:extLst>
          </p:cNvPr>
          <p:cNvSpPr txBox="1"/>
          <p:nvPr/>
        </p:nvSpPr>
        <p:spPr>
          <a:xfrm>
            <a:off x="622300" y="1029956"/>
            <a:ext cx="7743825" cy="5357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indent="-292735">
              <a:lnSpc>
                <a:spcPts val="1430"/>
              </a:lnSpc>
              <a:spcBef>
                <a:spcPts val="100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Positionnement privilégié lors de la manifestation </a:t>
            </a:r>
          </a:p>
          <a:p>
            <a:pPr marL="304800" indent="-292735">
              <a:lnSpc>
                <a:spcPts val="1430"/>
              </a:lnSpc>
              <a:spcBef>
                <a:spcPts val="100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 rencontre avec le Ministre en charge des mines à l'issue de la cérémonie d'ouverture</a:t>
            </a:r>
          </a:p>
          <a:p>
            <a:pPr marL="304800" indent="-292735">
              <a:lnSpc>
                <a:spcPts val="1430"/>
              </a:lnSpc>
              <a:spcBef>
                <a:spcPts val="100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Logo sur</a:t>
            </a:r>
            <a:r>
              <a:rPr lang="fr-FR" sz="1100" spc="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les cartons</a:t>
            </a:r>
            <a:r>
              <a:rPr lang="fr-FR" sz="110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d’invitation des</a:t>
            </a:r>
            <a:r>
              <a:rPr lang="fr-FR" sz="1100" spc="-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événements</a:t>
            </a:r>
            <a:r>
              <a:rPr lang="fr-FR" sz="110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incontournables</a:t>
            </a:r>
            <a:r>
              <a:rPr lang="fr-FR" sz="1100" spc="-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(cérémonie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d'ouverture,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Diner</a:t>
            </a:r>
            <a:r>
              <a:rPr lang="fr-FR"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gala)</a:t>
            </a:r>
            <a:endParaRPr lang="fr-FR" sz="1100" dirty="0">
              <a:latin typeface="Arial MT"/>
              <a:cs typeface="Arial MT"/>
            </a:endParaRPr>
          </a:p>
          <a:p>
            <a:pPr marL="304800" marR="10160" indent="-292735">
              <a:lnSpc>
                <a:spcPts val="1390"/>
              </a:lnSpc>
              <a:spcBef>
                <a:spcPts val="6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Mention</a:t>
            </a:r>
            <a:r>
              <a:rPr lang="fr-FR" sz="1100" spc="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5" dirty="0">
                <a:solidFill>
                  <a:srgbClr val="1D1D1B"/>
                </a:solidFill>
                <a:latin typeface="Arial"/>
                <a:cs typeface="Arial"/>
              </a:rPr>
              <a:t>«</a:t>
            </a:r>
            <a:r>
              <a:rPr lang="fr-FR" sz="1100" spc="1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SPONSOR</a:t>
            </a:r>
            <a:r>
              <a:rPr lang="fr-FR" sz="1100" spc="1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5" dirty="0">
                <a:solidFill>
                  <a:srgbClr val="1D1D1B"/>
                </a:solidFill>
                <a:latin typeface="Arial"/>
                <a:cs typeface="Arial"/>
              </a:rPr>
              <a:t>»</a:t>
            </a:r>
            <a:r>
              <a:rPr lang="fr-FR" sz="11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sur</a:t>
            </a:r>
            <a:r>
              <a:rPr lang="fr-FR" sz="1100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les</a:t>
            </a:r>
            <a:r>
              <a:rPr lang="fr-FR" sz="1100" spc="1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supports</a:t>
            </a:r>
            <a:r>
              <a:rPr lang="fr-FR" sz="11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de</a:t>
            </a:r>
            <a:r>
              <a:rPr lang="fr-FR" sz="1100" spc="1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communication</a:t>
            </a:r>
            <a:r>
              <a:rPr lang="fr-FR" sz="1100" spc="1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avant,</a:t>
            </a:r>
            <a:r>
              <a:rPr lang="fr-FR" sz="1100" spc="1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pendant</a:t>
            </a:r>
            <a:r>
              <a:rPr lang="fr-FR" sz="1100" spc="1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lang="fr-FR" sz="1100" spc="1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après</a:t>
            </a:r>
            <a:r>
              <a:rPr lang="fr-FR" sz="1100" spc="1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le</a:t>
            </a:r>
            <a:r>
              <a:rPr lang="fr-FR" sz="1100" spc="1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r>
              <a:rPr lang="fr-FR" sz="1100" spc="1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40" dirty="0">
                <a:solidFill>
                  <a:srgbClr val="1D1D1B"/>
                </a:solidFill>
                <a:latin typeface="Arial MT"/>
                <a:cs typeface="Arial MT"/>
              </a:rPr>
              <a:t>(TV,</a:t>
            </a:r>
            <a:r>
              <a:rPr lang="fr-FR" sz="1100" spc="1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radio. </a:t>
            </a:r>
            <a:r>
              <a:rPr lang="fr-FR" sz="1100" spc="-3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Affichage,</a:t>
            </a:r>
            <a:r>
              <a:rPr lang="fr-FR" sz="1100" spc="-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presse, internet)</a:t>
            </a:r>
          </a:p>
          <a:p>
            <a:pPr marL="304800" marR="10160" indent="-292735">
              <a:lnSpc>
                <a:spcPts val="1390"/>
              </a:lnSpc>
              <a:spcBef>
                <a:spcPts val="6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Un (01) stand d’exposition de 9 m² avec un minimum d’équipement (salon, deux tables, 04 chaises) </a:t>
            </a:r>
          </a:p>
          <a:p>
            <a:pPr marL="304800" marR="10160" indent="-292735">
              <a:lnSpc>
                <a:spcPts val="1390"/>
              </a:lnSpc>
              <a:spcBef>
                <a:spcPts val="6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Logo sur les gadgets et le matériel de promotion </a:t>
            </a:r>
          </a:p>
          <a:p>
            <a:pPr marL="304800" marR="10160" indent="-292735">
              <a:lnSpc>
                <a:spcPts val="1390"/>
              </a:lnSpc>
              <a:spcBef>
                <a:spcPts val="6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Distribution des documents sur tout le site de la manifestation et rangement dans les sacs des participants  </a:t>
            </a:r>
          </a:p>
          <a:p>
            <a:pPr marL="304800" marR="10160" indent="-292735">
              <a:lnSpc>
                <a:spcPts val="1390"/>
              </a:lnSpc>
              <a:spcBef>
                <a:spcPts val="6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Logo sur le site web de la manifestation </a:t>
            </a:r>
          </a:p>
          <a:p>
            <a:pPr marL="304800" marR="10160" indent="-292735">
              <a:lnSpc>
                <a:spcPts val="1390"/>
              </a:lnSpc>
              <a:spcBef>
                <a:spcPts val="65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Page dédiée pour la présentation du sponsor sur le site web de la manifestation (texte de 100 mots) et/ou dans le journal Spécial SEMICA TCHAD</a:t>
            </a:r>
          </a:p>
          <a:p>
            <a:pPr marL="304800" indent="-292735">
              <a:lnSpc>
                <a:spcPts val="1380"/>
              </a:lnSpc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Droit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d’inscription à </a:t>
            </a:r>
            <a:r>
              <a:rPr lang="fr-FR" sz="1050" dirty="0">
                <a:latin typeface="Arial MT"/>
                <a:cs typeface="Arial MT"/>
              </a:rPr>
              <a:t>SEMICA TCHAD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offert</a:t>
            </a:r>
          </a:p>
          <a:p>
            <a:pPr marL="304800" indent="-292735">
              <a:lnSpc>
                <a:spcPts val="1380"/>
              </a:lnSpc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Mention du sponsoring dans le document final ;</a:t>
            </a:r>
          </a:p>
          <a:p>
            <a:pPr marL="304800" indent="-292735">
              <a:lnSpc>
                <a:spcPts val="1380"/>
              </a:lnSpc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Logo dans le journal Spécial SEMICA TCHAD avec mention du niveau de sponsoring </a:t>
            </a:r>
          </a:p>
          <a:p>
            <a:pPr marL="304800" indent="-292735">
              <a:lnSpc>
                <a:spcPts val="1380"/>
              </a:lnSpc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Dix (10) inscriptions à la manifestation, avec accès à toutes les activités, cocktails, repas </a:t>
            </a:r>
          </a:p>
          <a:p>
            <a:pPr marL="304800" indent="-292735">
              <a:lnSpc>
                <a:spcPts val="1380"/>
              </a:lnSpc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Cinq (05) badges exposants, avec accès à toutes les activités, cocktails, repas </a:t>
            </a:r>
          </a:p>
          <a:p>
            <a:pPr marL="304800" indent="-292735">
              <a:lnSpc>
                <a:spcPts val="1380"/>
              </a:lnSpc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Un (01) </a:t>
            </a:r>
            <a:r>
              <a:rPr lang="fr-FR" sz="1100" dirty="0" err="1">
                <a:latin typeface="Arial MT"/>
                <a:cs typeface="Arial MT"/>
              </a:rPr>
              <a:t>micro-programme</a:t>
            </a:r>
            <a:r>
              <a:rPr lang="fr-FR" sz="1100" dirty="0">
                <a:latin typeface="Arial MT"/>
                <a:cs typeface="Arial MT"/>
              </a:rPr>
              <a:t> télé de deux (02) minutes à diffuser pendant la soirée gala </a:t>
            </a:r>
          </a:p>
          <a:p>
            <a:pPr marL="304800" indent="-292735">
              <a:lnSpc>
                <a:spcPts val="1380"/>
              </a:lnSpc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Une (01) table de dix (10) personnes à la cérémonie de récompenses</a:t>
            </a:r>
            <a:endParaRPr sz="1100" dirty="0">
              <a:latin typeface="Arial MT"/>
              <a:cs typeface="Arial MT"/>
            </a:endParaRPr>
          </a:p>
          <a:p>
            <a:pPr marL="304800" marR="10795" indent="-292735">
              <a:lnSpc>
                <a:spcPts val="1420"/>
              </a:lnSpc>
              <a:spcBef>
                <a:spcPts val="110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Logo</a:t>
            </a:r>
            <a:r>
              <a:rPr sz="1100" spc="18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sur</a:t>
            </a:r>
            <a:r>
              <a:rPr sz="1100" spc="18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les</a:t>
            </a:r>
            <a:r>
              <a:rPr sz="1100" spc="18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supports</a:t>
            </a:r>
            <a:r>
              <a:rPr sz="1100" spc="18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18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visibilité</a:t>
            </a:r>
            <a:r>
              <a:rPr sz="1100" spc="18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sz="1100" spc="19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18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branding</a:t>
            </a:r>
            <a:r>
              <a:rPr sz="1100" spc="18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du</a:t>
            </a:r>
            <a:r>
              <a:rPr sz="1100" spc="18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r>
              <a:rPr sz="1100" spc="18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(Plan</a:t>
            </a:r>
            <a:r>
              <a:rPr sz="1100" spc="18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18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visite,</a:t>
            </a:r>
            <a:r>
              <a:rPr sz="1100" spc="19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programme,</a:t>
            </a:r>
            <a:r>
              <a:rPr sz="1100" spc="18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mur</a:t>
            </a:r>
            <a:r>
              <a:rPr sz="1100" spc="18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des</a:t>
            </a:r>
            <a:r>
              <a:rPr sz="1100" spc="18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sponsors, </a:t>
            </a:r>
            <a:r>
              <a:rPr sz="1100" spc="-3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dossier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presse,)</a:t>
            </a:r>
            <a:endParaRPr sz="1100" dirty="0">
              <a:latin typeface="Arial MT"/>
              <a:cs typeface="Arial MT"/>
            </a:endParaRPr>
          </a:p>
          <a:p>
            <a:pPr marL="304800" indent="-292735">
              <a:lnSpc>
                <a:spcPts val="1320"/>
              </a:lnSpc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Visibilité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premier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choix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temps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d’antenne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sur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dirty="0">
                <a:latin typeface="Arial MT"/>
                <a:cs typeface="Arial MT"/>
              </a:rPr>
              <a:t>SEMICA TCHAD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:</a:t>
            </a:r>
            <a:r>
              <a:rPr sz="1100" spc="-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diffusion 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-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6</a:t>
            </a:r>
            <a:r>
              <a:rPr sz="1100" spc="-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spots</a:t>
            </a:r>
            <a:r>
              <a:rPr sz="1100" spc="-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30</a:t>
            </a:r>
            <a:r>
              <a:rPr sz="1100" spc="-40" dirty="0">
                <a:solidFill>
                  <a:srgbClr val="1D1D1B"/>
                </a:solidFill>
                <a:latin typeface="Arial MT"/>
                <a:cs typeface="Arial MT"/>
              </a:rPr>
              <a:t> s/jrs</a:t>
            </a:r>
            <a:r>
              <a:rPr sz="1100" spc="-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pendant </a:t>
            </a:r>
            <a:r>
              <a:rPr sz="1100" spc="-25" dirty="0">
                <a:solidFill>
                  <a:srgbClr val="1D1D1B"/>
                </a:solidFill>
                <a:latin typeface="Arial MT"/>
                <a:cs typeface="Arial MT"/>
              </a:rPr>
              <a:t>le</a:t>
            </a:r>
            <a:r>
              <a:rPr sz="1100" spc="-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salon,</a:t>
            </a:r>
            <a:endParaRPr sz="1100" dirty="0">
              <a:latin typeface="Arial MT"/>
              <a:cs typeface="Arial MT"/>
            </a:endParaRPr>
          </a:p>
          <a:p>
            <a:pPr marL="304800">
              <a:lnSpc>
                <a:spcPts val="1415"/>
              </a:lnSpc>
            </a:pP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2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temps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d’antenne sur plateau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TV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e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SEMICA TCHAD</a:t>
            </a:r>
            <a:endParaRPr lang="fr-FR" sz="1100" dirty="0">
              <a:latin typeface="Arial MT"/>
              <a:cs typeface="Arial MT"/>
            </a:endParaRPr>
          </a:p>
          <a:p>
            <a:pPr marL="304800" indent="-292735">
              <a:lnSpc>
                <a:spcPts val="1415"/>
              </a:lnSpc>
              <a:spcBef>
                <a:spcPts val="70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Une page de 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publicité</a:t>
            </a:r>
            <a:r>
              <a:rPr lang="fr-FR" sz="1100" spc="-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 article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 d’une page</a:t>
            </a:r>
            <a:r>
              <a:rPr lang="fr-FR" sz="1100" spc="-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dans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 le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 magazine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du</a:t>
            </a:r>
            <a:r>
              <a:rPr lang="fr-FR" sz="1100" spc="-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endParaRPr lang="fr-FR" sz="1100" dirty="0">
              <a:latin typeface="Arial MT"/>
              <a:cs typeface="Arial MT"/>
            </a:endParaRPr>
          </a:p>
          <a:p>
            <a:pPr marL="304800" indent="-292735">
              <a:lnSpc>
                <a:spcPts val="1405"/>
              </a:lnSpc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Logo et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lien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sur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la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 page d’accueil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du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site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 internet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dédié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à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 l'événement</a:t>
            </a:r>
            <a:endParaRPr sz="1100" dirty="0">
              <a:latin typeface="Arial MT"/>
              <a:cs typeface="Arial MT"/>
            </a:endParaRPr>
          </a:p>
          <a:p>
            <a:pPr marL="304800" marR="10160" indent="-292735">
              <a:lnSpc>
                <a:spcPts val="1390"/>
              </a:lnSpc>
              <a:spcBef>
                <a:spcPts val="80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Brochure</a:t>
            </a:r>
            <a:r>
              <a:rPr sz="1100" spc="1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1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présentation</a:t>
            </a:r>
            <a:r>
              <a:rPr sz="1100" spc="1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1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la</a:t>
            </a:r>
            <a:r>
              <a:rPr sz="1100" spc="1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société</a:t>
            </a:r>
            <a:r>
              <a:rPr sz="1100" spc="1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dans</a:t>
            </a:r>
            <a:r>
              <a:rPr sz="1100" spc="1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le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s kits des</a:t>
            </a:r>
            <a:r>
              <a:rPr sz="1100" spc="1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participants </a:t>
            </a:r>
            <a:r>
              <a:rPr sz="1100" spc="-3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1D1D1B"/>
                </a:solidFill>
                <a:latin typeface="Arial MT"/>
                <a:cs typeface="Arial MT"/>
              </a:rPr>
              <a:t>(brochure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mise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à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disposition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par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vos</a:t>
            </a:r>
            <a:r>
              <a:rPr sz="1100" spc="-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1D1D1B"/>
                </a:solidFill>
                <a:latin typeface="Arial MT"/>
                <a:cs typeface="Arial MT"/>
              </a:rPr>
              <a:t>soins)</a:t>
            </a:r>
            <a:endParaRPr sz="1100" dirty="0">
              <a:latin typeface="Arial MT"/>
              <a:cs typeface="Arial MT"/>
            </a:endParaRPr>
          </a:p>
          <a:p>
            <a:pPr marL="304800" indent="-292735">
              <a:lnSpc>
                <a:spcPts val="1430"/>
              </a:lnSpc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30 badges 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« 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visiteurs</a:t>
            </a:r>
            <a:r>
              <a:rPr lang="en-US"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»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donnant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accès</a:t>
            </a:r>
            <a:r>
              <a:rPr lang="en-US"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5" dirty="0" err="1">
                <a:solidFill>
                  <a:srgbClr val="1D1D1B"/>
                </a:solidFill>
                <a:latin typeface="Arial MT"/>
                <a:cs typeface="Arial MT"/>
              </a:rPr>
              <a:t>à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tous</a:t>
            </a:r>
            <a:r>
              <a:rPr lang="en-US"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les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espaces</a:t>
            </a:r>
            <a:r>
              <a:rPr lang="en-US"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du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endParaRPr sz="11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b="1" spc="-40" dirty="0">
                <a:latin typeface="Arial"/>
                <a:cs typeface="Arial"/>
              </a:rPr>
              <a:t>C</a:t>
            </a:r>
            <a:r>
              <a:rPr sz="1200" b="1" spc="-30" dirty="0">
                <a:latin typeface="Arial"/>
                <a:cs typeface="Arial"/>
              </a:rPr>
              <a:t>oû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30" dirty="0">
                <a:latin typeface="Arial"/>
                <a:cs typeface="Arial"/>
              </a:rPr>
              <a:t>d</a:t>
            </a:r>
            <a:r>
              <a:rPr sz="1200" b="1" spc="-5" dirty="0">
                <a:latin typeface="Arial"/>
                <a:cs typeface="Arial"/>
              </a:rPr>
              <a:t>u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30" dirty="0">
                <a:latin typeface="Arial"/>
                <a:cs typeface="Arial"/>
              </a:rPr>
              <a:t>pac</a:t>
            </a:r>
            <a:r>
              <a:rPr sz="1200" b="1" spc="-5" dirty="0">
                <a:latin typeface="Arial"/>
                <a:cs typeface="Arial"/>
              </a:rPr>
              <a:t>k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: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lang="fr-FR" sz="1200" b="1" spc="-30" dirty="0">
                <a:latin typeface="Arial"/>
                <a:cs typeface="Arial"/>
              </a:rPr>
              <a:t>100</a:t>
            </a:r>
            <a:r>
              <a:rPr sz="1200" b="1" spc="-30" dirty="0">
                <a:latin typeface="Arial"/>
                <a:cs typeface="Arial"/>
              </a:rPr>
              <a:t> 00</a:t>
            </a:r>
            <a:r>
              <a:rPr sz="1200" b="1" spc="-5" dirty="0">
                <a:latin typeface="Arial"/>
                <a:cs typeface="Arial"/>
              </a:rPr>
              <a:t>0</a:t>
            </a:r>
            <a:r>
              <a:rPr sz="1200" b="1" spc="-30" dirty="0">
                <a:latin typeface="Arial"/>
                <a:cs typeface="Arial"/>
              </a:rPr>
              <a:t> 00</a:t>
            </a:r>
            <a:r>
              <a:rPr sz="1200" b="1" spc="-5" dirty="0">
                <a:latin typeface="Arial"/>
                <a:cs typeface="Arial"/>
              </a:rPr>
              <a:t>0</a:t>
            </a:r>
            <a:r>
              <a:rPr sz="1200" b="1" spc="-30" dirty="0">
                <a:latin typeface="Arial"/>
                <a:cs typeface="Arial"/>
              </a:rPr>
              <a:t> F</a:t>
            </a:r>
            <a:r>
              <a:rPr sz="1200" b="1" spc="-40" dirty="0">
                <a:latin typeface="Arial"/>
                <a:cs typeface="Arial"/>
              </a:rPr>
              <a:t>C</a:t>
            </a:r>
            <a:r>
              <a:rPr sz="1200" b="1" spc="-105" dirty="0">
                <a:latin typeface="Arial"/>
                <a:cs typeface="Arial"/>
              </a:rPr>
              <a:t>F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spc="-40" dirty="0">
                <a:latin typeface="Arial"/>
                <a:cs typeface="Arial"/>
              </a:rPr>
              <a:t>HT</a:t>
            </a:r>
            <a:endParaRPr sz="1200" b="1" dirty="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50854F3-8031-2C1D-5928-AA7E13569258}"/>
              </a:ext>
            </a:extLst>
          </p:cNvPr>
          <p:cNvSpPr txBox="1">
            <a:spLocks/>
          </p:cNvSpPr>
          <p:nvPr/>
        </p:nvSpPr>
        <p:spPr>
          <a:xfrm>
            <a:off x="622300" y="492952"/>
            <a:ext cx="547278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1600" b="1" kern="0" spc="-5" dirty="0">
                <a:solidFill>
                  <a:sysClr val="windowText" lastClr="000000"/>
                </a:solidFill>
              </a:rPr>
              <a:t>Sponsoring</a:t>
            </a:r>
            <a:r>
              <a:rPr lang="fr-FR" sz="1600" b="1" kern="0" spc="-10" dirty="0">
                <a:solidFill>
                  <a:sysClr val="windowText" lastClr="000000"/>
                </a:solidFill>
              </a:rPr>
              <a:t> </a:t>
            </a:r>
            <a:r>
              <a:rPr lang="fr-FR" sz="1600" b="1" kern="0" spc="-5" dirty="0">
                <a:solidFill>
                  <a:sysClr val="windowText" lastClr="000000"/>
                </a:solidFill>
              </a:rPr>
              <a:t>classique</a:t>
            </a:r>
            <a:r>
              <a:rPr lang="fr-FR" sz="1600" b="1" kern="0" spc="-10" dirty="0">
                <a:solidFill>
                  <a:sysClr val="windowText" lastClr="000000"/>
                </a:solidFill>
              </a:rPr>
              <a:t> </a:t>
            </a:r>
            <a:r>
              <a:rPr lang="fr-FR" sz="1600" b="1" kern="0" dirty="0">
                <a:solidFill>
                  <a:srgbClr val="C00000"/>
                </a:solidFill>
              </a:rPr>
              <a:t>Niveau</a:t>
            </a:r>
            <a:r>
              <a:rPr lang="fr-FR" sz="1600" b="1" kern="0" spc="-15" dirty="0">
                <a:solidFill>
                  <a:srgbClr val="C00000"/>
                </a:solidFill>
              </a:rPr>
              <a:t> </a:t>
            </a:r>
            <a:r>
              <a:rPr lang="fr-FR" sz="1600" b="1" kern="0" spc="-5" dirty="0">
                <a:solidFill>
                  <a:srgbClr val="C00000"/>
                </a:solidFill>
              </a:rPr>
              <a:t>1 : Sponsor Diamant</a:t>
            </a:r>
            <a:endParaRPr lang="fr-FR" sz="16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211F6E-D2DF-A9EA-2BA5-A5DD06408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946900"/>
            <a:ext cx="10692384" cy="609600"/>
          </a:xfrm>
          <a:prstGeom prst="rect">
            <a:avLst/>
          </a:prstGeom>
        </p:spPr>
      </p:pic>
      <p:pic>
        <p:nvPicPr>
          <p:cNvPr id="4" name="Image 3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D2BC00C3-0B1A-1279-D77A-496C9C307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5554275"/>
            <a:ext cx="2773798" cy="124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87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073" y="746540"/>
            <a:ext cx="529783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/>
              <a:t>Sponsoring classique </a:t>
            </a:r>
            <a:r>
              <a:rPr sz="1600" dirty="0"/>
              <a:t>de</a:t>
            </a:r>
            <a:r>
              <a:rPr sz="1600" spc="-5" dirty="0"/>
              <a:t> </a:t>
            </a:r>
            <a:r>
              <a:rPr sz="1600" dirty="0" err="1">
                <a:solidFill>
                  <a:srgbClr val="C00000"/>
                </a:solidFill>
              </a:rPr>
              <a:t>Niveau</a:t>
            </a:r>
            <a:r>
              <a:rPr sz="1600" spc="-15" dirty="0">
                <a:solidFill>
                  <a:srgbClr val="C00000"/>
                </a:solidFill>
              </a:rPr>
              <a:t> </a:t>
            </a:r>
            <a:r>
              <a:rPr sz="1600" spc="-5" dirty="0">
                <a:solidFill>
                  <a:srgbClr val="C00000"/>
                </a:solidFill>
              </a:rPr>
              <a:t>2</a:t>
            </a:r>
            <a:r>
              <a:rPr lang="en-US" sz="1600" spc="-5" dirty="0">
                <a:solidFill>
                  <a:srgbClr val="C00000"/>
                </a:solidFill>
              </a:rPr>
              <a:t> : Sponsor Or</a:t>
            </a:r>
            <a:endParaRPr sz="1600" dirty="0"/>
          </a:p>
        </p:txBody>
      </p:sp>
      <p:sp>
        <p:nvSpPr>
          <p:cNvPr id="4" name="object 4"/>
          <p:cNvSpPr txBox="1"/>
          <p:nvPr/>
        </p:nvSpPr>
        <p:spPr>
          <a:xfrm>
            <a:off x="764073" y="1339850"/>
            <a:ext cx="8117840" cy="4406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indent="-292735">
              <a:lnSpc>
                <a:spcPts val="1430"/>
              </a:lnSpc>
              <a:spcBef>
                <a:spcPts val="100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Positionnement privilégié lors de la manifestation </a:t>
            </a:r>
          </a:p>
          <a:p>
            <a:pPr marL="12700">
              <a:lnSpc>
                <a:spcPts val="1390"/>
              </a:lnSpc>
              <a:tabLst>
                <a:tab pos="304165" algn="l"/>
              </a:tabLst>
            </a:pPr>
            <a:r>
              <a:rPr sz="1100" spc="45" dirty="0">
                <a:solidFill>
                  <a:srgbClr val="1D1D1B"/>
                </a:solidFill>
                <a:latin typeface="Cambria"/>
                <a:cs typeface="Cambria"/>
              </a:rPr>
              <a:t>⎺	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Logo</a:t>
            </a:r>
            <a:r>
              <a:rPr sz="1100" spc="-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sur</a:t>
            </a:r>
            <a:r>
              <a:rPr sz="1100" spc="-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les</a:t>
            </a:r>
            <a:r>
              <a:rPr sz="1100" spc="-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cartons</a:t>
            </a:r>
            <a:r>
              <a:rPr sz="1100" spc="-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d’invitation</a:t>
            </a:r>
            <a:r>
              <a:rPr sz="1100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1D1D1B"/>
                </a:solidFill>
                <a:latin typeface="Arial"/>
                <a:cs typeface="Arial"/>
              </a:rPr>
              <a:t>des</a:t>
            </a:r>
            <a:r>
              <a:rPr sz="1100" spc="-7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événements</a:t>
            </a:r>
            <a:r>
              <a:rPr sz="1100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incontournables</a:t>
            </a:r>
            <a:r>
              <a:rPr sz="1100" spc="-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(cérémonie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d'ouverture,</a:t>
            </a:r>
            <a:r>
              <a:rPr sz="1100" spc="-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Diner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gala)</a:t>
            </a:r>
            <a:endParaRPr sz="1100" dirty="0">
              <a:latin typeface="Arial MT"/>
              <a:cs typeface="Arial MT"/>
            </a:endParaRPr>
          </a:p>
          <a:p>
            <a:pPr marL="304800" marR="5080" indent="-292735">
              <a:lnSpc>
                <a:spcPts val="1420"/>
              </a:lnSpc>
              <a:spcBef>
                <a:spcPts val="40"/>
              </a:spcBef>
              <a:tabLst>
                <a:tab pos="304165" algn="l"/>
              </a:tabLst>
            </a:pPr>
            <a:r>
              <a:rPr sz="1100" spc="45" dirty="0">
                <a:solidFill>
                  <a:srgbClr val="1D1D1B"/>
                </a:solidFill>
                <a:latin typeface="Cambria"/>
                <a:cs typeface="Cambria"/>
              </a:rPr>
              <a:t>⎺	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Mention</a:t>
            </a:r>
            <a:r>
              <a:rPr sz="1100" spc="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«SPONSOR»</a:t>
            </a:r>
            <a:r>
              <a:rPr sz="1100" spc="2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sur</a:t>
            </a:r>
            <a:r>
              <a:rPr sz="1100" spc="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les</a:t>
            </a:r>
            <a:r>
              <a:rPr sz="1100" spc="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supports</a:t>
            </a:r>
            <a:r>
              <a:rPr sz="1100" spc="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de</a:t>
            </a:r>
            <a:r>
              <a:rPr sz="1100" spc="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communication</a:t>
            </a:r>
            <a:r>
              <a:rPr sz="1100" spc="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avant,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pendant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après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le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35" dirty="0">
                <a:solidFill>
                  <a:srgbClr val="1D1D1B"/>
                </a:solidFill>
                <a:latin typeface="Arial MT"/>
                <a:cs typeface="Arial MT"/>
              </a:rPr>
              <a:t>(TV,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radio,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affichage, </a:t>
            </a:r>
            <a:r>
              <a:rPr sz="1100" spc="-3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presse,</a:t>
            </a:r>
            <a:r>
              <a:rPr sz="1100" spc="-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internet)</a:t>
            </a:r>
            <a:endParaRPr lang="fr-FR" sz="1100" spc="-10" dirty="0">
              <a:solidFill>
                <a:srgbClr val="1D1D1B"/>
              </a:solidFill>
              <a:latin typeface="Arial MT"/>
              <a:cs typeface="Arial MT"/>
            </a:endParaRPr>
          </a:p>
          <a:p>
            <a:pPr marL="304800" marR="5080" indent="-292735">
              <a:lnSpc>
                <a:spcPts val="1420"/>
              </a:lnSpc>
              <a:spcBef>
                <a:spcPts val="40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Un (01) stand d’exposition de 9m² avec un minimum d’équipement  </a:t>
            </a:r>
          </a:p>
          <a:p>
            <a:pPr marL="304800" marR="5080" indent="-292735">
              <a:lnSpc>
                <a:spcPts val="1420"/>
              </a:lnSpc>
              <a:spcBef>
                <a:spcPts val="40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Logo sur le matériel de promotion ;- Distribution des documents et rangement dans les sacs des participants </a:t>
            </a:r>
          </a:p>
          <a:p>
            <a:pPr marL="304800" marR="5080" indent="-292735">
              <a:lnSpc>
                <a:spcPts val="1420"/>
              </a:lnSpc>
              <a:spcBef>
                <a:spcPts val="40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Logo sur le site web </a:t>
            </a:r>
          </a:p>
          <a:p>
            <a:pPr marL="304800" marR="5080" indent="-292735">
              <a:lnSpc>
                <a:spcPts val="1420"/>
              </a:lnSpc>
              <a:spcBef>
                <a:spcPts val="40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1/2 page dédiée pour la présentation du sponsor dans le journal Spécial SEMICA TCHAD </a:t>
            </a:r>
          </a:p>
          <a:p>
            <a:pPr marL="304800" marR="5080" indent="-292735">
              <a:lnSpc>
                <a:spcPts val="1420"/>
              </a:lnSpc>
              <a:spcBef>
                <a:spcPts val="40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Visibilité de premier choix et temps d’antenne sur SEMICA TCHAD: diffusion de 6 spots de 30 s/jrs pendant le salon, 2 temps d’antenne sur plateau TV de SEMICA TCHAD</a:t>
            </a:r>
          </a:p>
          <a:p>
            <a:pPr marL="304800" marR="5080" indent="-292735">
              <a:lnSpc>
                <a:spcPts val="1420"/>
              </a:lnSpc>
              <a:spcBef>
                <a:spcPts val="40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Logo dans le journal Spécial SEMICA TCHAD avec mention du niveau de sponsoring </a:t>
            </a:r>
          </a:p>
          <a:p>
            <a:pPr marL="304800" marR="5080" indent="-292735">
              <a:lnSpc>
                <a:spcPts val="1420"/>
              </a:lnSpc>
              <a:spcBef>
                <a:spcPts val="40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Mention du sponsoring dans le document final </a:t>
            </a:r>
          </a:p>
          <a:p>
            <a:pPr marL="304800" marR="5080" indent="-292735">
              <a:lnSpc>
                <a:spcPts val="1420"/>
              </a:lnSpc>
              <a:spcBef>
                <a:spcPts val="40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Dix (10) inscriptions à la manifestation, avec accès à toutes les activités, cocktails, repas </a:t>
            </a:r>
          </a:p>
          <a:p>
            <a:pPr marL="304800" marR="5080" indent="-292735">
              <a:lnSpc>
                <a:spcPts val="1420"/>
              </a:lnSpc>
              <a:spcBef>
                <a:spcPts val="40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Trois (03) badges exposants, avec accès à toutes les activités, cocktails, repas </a:t>
            </a:r>
          </a:p>
          <a:p>
            <a:pPr marL="304800" marR="5080" indent="-292735">
              <a:lnSpc>
                <a:spcPts val="1420"/>
              </a:lnSpc>
              <a:spcBef>
                <a:spcPts val="40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Une (01) table de dix (10) personnes à la cérémonie de récompenses.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ts val="1345"/>
              </a:lnSpc>
              <a:tabLst>
                <a:tab pos="304165" algn="l"/>
              </a:tabLst>
            </a:pPr>
            <a:r>
              <a:rPr sz="1100" spc="45" dirty="0">
                <a:solidFill>
                  <a:srgbClr val="1D1D1B"/>
                </a:solidFill>
                <a:latin typeface="Cambria"/>
                <a:cs typeface="Cambria"/>
              </a:rPr>
              <a:t>⎺	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Droit</a:t>
            </a:r>
            <a:r>
              <a:rPr lang="x-none"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à 10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inscription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s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à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S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EMICA TCHAD </a:t>
            </a:r>
            <a:r>
              <a:rPr lang="fr-FR" sz="1100" spc="-20" dirty="0">
                <a:solidFill>
                  <a:srgbClr val="1D1D1B"/>
                </a:solidFill>
                <a:latin typeface="Arial MT"/>
                <a:cs typeface="Arial MT"/>
              </a:rPr>
              <a:t>offert</a:t>
            </a:r>
            <a:endParaRPr sz="1100" dirty="0">
              <a:latin typeface="Arial MT"/>
              <a:cs typeface="Arial MT"/>
            </a:endParaRPr>
          </a:p>
          <a:p>
            <a:pPr marL="304800" marR="8255" indent="-292735">
              <a:lnSpc>
                <a:spcPts val="1390"/>
              </a:lnSpc>
              <a:spcBef>
                <a:spcPts val="160"/>
              </a:spcBef>
              <a:tabLst>
                <a:tab pos="304165" algn="l"/>
              </a:tabLst>
            </a:pPr>
            <a:r>
              <a:rPr sz="1100" spc="45" dirty="0">
                <a:solidFill>
                  <a:srgbClr val="1D1D1B"/>
                </a:solidFill>
                <a:latin typeface="Cambria"/>
                <a:cs typeface="Cambria"/>
              </a:rPr>
              <a:t>⎺	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Logo</a:t>
            </a:r>
            <a:r>
              <a:rPr sz="1100" spc="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sur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les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supports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visibilité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1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branding</a:t>
            </a:r>
            <a:r>
              <a:rPr sz="1100" spc="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du</a:t>
            </a:r>
            <a:r>
              <a:rPr sz="1100" spc="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r>
              <a:rPr sz="1100" spc="1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(Plan</a:t>
            </a:r>
            <a:r>
              <a:rPr sz="1100" spc="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visite,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programme,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mur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des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sponsors,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dossier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de </a:t>
            </a:r>
            <a:r>
              <a:rPr sz="1100" spc="-3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presse)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ts val="1345"/>
              </a:lnSpc>
              <a:tabLst>
                <a:tab pos="304165" algn="l"/>
              </a:tabLst>
            </a:pPr>
            <a:r>
              <a:rPr lang="fr-FR" sz="1100" spc="45" dirty="0">
                <a:solidFill>
                  <a:srgbClr val="1D1D1B"/>
                </a:solidFill>
                <a:latin typeface="Cambria"/>
                <a:cs typeface="Cambria"/>
              </a:rPr>
              <a:t>⎺	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Logo</a:t>
            </a:r>
            <a:r>
              <a:rPr lang="fr-FR" sz="1100" spc="-6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lang="fr-FR"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lien</a:t>
            </a:r>
            <a:r>
              <a:rPr lang="fr-FR" sz="1100" spc="-6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sur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 le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site</a:t>
            </a:r>
            <a:r>
              <a:rPr lang="fr-FR" sz="1100" spc="-6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internet</a:t>
            </a:r>
            <a:r>
              <a:rPr lang="fr-FR"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dédié</a:t>
            </a:r>
            <a:r>
              <a:rPr lang="fr-FR" sz="1100" spc="-5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5" dirty="0">
                <a:solidFill>
                  <a:srgbClr val="1D1D1B"/>
                </a:solidFill>
                <a:latin typeface="Arial MT"/>
                <a:cs typeface="Arial MT"/>
              </a:rPr>
              <a:t>à</a:t>
            </a:r>
            <a:r>
              <a:rPr lang="fr-FR" sz="1100" spc="-6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20" dirty="0">
                <a:solidFill>
                  <a:srgbClr val="1D1D1B"/>
                </a:solidFill>
                <a:latin typeface="Arial MT"/>
                <a:cs typeface="Arial MT"/>
              </a:rPr>
              <a:t>l'événement</a:t>
            </a:r>
            <a:endParaRPr lang="fr-FR" sz="1100" dirty="0">
              <a:latin typeface="Arial MT"/>
              <a:cs typeface="Arial MT"/>
            </a:endParaRPr>
          </a:p>
          <a:p>
            <a:pPr marL="304800" marR="8255" indent="-292735">
              <a:lnSpc>
                <a:spcPts val="1390"/>
              </a:lnSpc>
              <a:spcBef>
                <a:spcPts val="65"/>
              </a:spcBef>
              <a:tabLst>
                <a:tab pos="304165" algn="l"/>
              </a:tabLst>
            </a:pPr>
            <a:r>
              <a:rPr sz="1100" spc="45" dirty="0">
                <a:solidFill>
                  <a:srgbClr val="1D1D1B"/>
                </a:solidFill>
                <a:latin typeface="Cambria"/>
                <a:cs typeface="Cambria"/>
              </a:rPr>
              <a:t>⎺	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Brochure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présentation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la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société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dans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le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s kits des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participants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1D1D1B"/>
                </a:solidFill>
                <a:latin typeface="Arial MT"/>
                <a:cs typeface="Arial MT"/>
              </a:rPr>
              <a:t>(brochure </a:t>
            </a:r>
            <a:r>
              <a:rPr sz="1100" spc="-3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mise</a:t>
            </a:r>
            <a:r>
              <a:rPr sz="1100" spc="-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à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disposition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par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vos</a:t>
            </a:r>
            <a:r>
              <a:rPr sz="1100" spc="-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1D1D1B"/>
                </a:solidFill>
                <a:latin typeface="Arial MT"/>
                <a:cs typeface="Arial MT"/>
              </a:rPr>
              <a:t>soins)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  <a:tabLst>
                <a:tab pos="304165" algn="l"/>
              </a:tabLst>
            </a:pPr>
            <a:r>
              <a:rPr lang="en-US" sz="1100" spc="45" dirty="0">
                <a:solidFill>
                  <a:srgbClr val="1D1D1B"/>
                </a:solidFill>
                <a:latin typeface="Cambria"/>
                <a:cs typeface="Cambria"/>
              </a:rPr>
              <a:t>⎺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     15</a:t>
            </a:r>
            <a:r>
              <a:rPr lang="en-US"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badges</a:t>
            </a:r>
            <a:r>
              <a:rPr lang="en-US" sz="1100" spc="-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«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visiteur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»</a:t>
            </a:r>
            <a:r>
              <a:rPr lang="en-US" sz="1100" spc="-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donnant</a:t>
            </a:r>
            <a:r>
              <a:rPr lang="en-US" sz="1100" spc="-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accès</a:t>
            </a:r>
            <a:r>
              <a:rPr lang="en-US" sz="1100" spc="-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à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tous</a:t>
            </a:r>
            <a:r>
              <a:rPr lang="en-US"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les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espaces</a:t>
            </a:r>
            <a:r>
              <a:rPr lang="en-US"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du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  <a:tabLst>
                <a:tab pos="304165" algn="l"/>
              </a:tabLst>
            </a:pPr>
            <a:r>
              <a:rPr sz="1100" spc="45" dirty="0">
                <a:solidFill>
                  <a:srgbClr val="1D1D1B"/>
                </a:solidFill>
                <a:latin typeface="Cambria"/>
                <a:cs typeface="Cambria"/>
              </a:rPr>
              <a:t>⎺	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08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tickets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pour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le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restaurant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grand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public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04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tickets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pour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le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restaurant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VIP</a:t>
            </a:r>
            <a:r>
              <a:rPr sz="1100" spc="-6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valables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pendant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la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 durée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du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ts val="1415"/>
              </a:lnSpc>
              <a:tabLst>
                <a:tab pos="304165" algn="l"/>
              </a:tabLst>
            </a:pPr>
            <a:r>
              <a:rPr sz="1100" spc="45" dirty="0">
                <a:solidFill>
                  <a:srgbClr val="1D1D1B"/>
                </a:solidFill>
                <a:latin typeface="Cambria"/>
                <a:cs typeface="Cambria"/>
              </a:rPr>
              <a:t>⎺	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15%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 remise en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cas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d’achat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-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m2</a:t>
            </a:r>
            <a:r>
              <a:rPr sz="1100" spc="9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supplémentaires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pour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agrandir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votre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stand</a:t>
            </a:r>
            <a:endParaRPr sz="11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b="1" spc="-40" dirty="0">
                <a:latin typeface="Arial"/>
                <a:cs typeface="Arial"/>
              </a:rPr>
              <a:t>C</a:t>
            </a:r>
            <a:r>
              <a:rPr sz="1200" b="1" spc="-30" dirty="0">
                <a:latin typeface="Arial"/>
                <a:cs typeface="Arial"/>
              </a:rPr>
              <a:t>oû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30" dirty="0">
                <a:latin typeface="Arial"/>
                <a:cs typeface="Arial"/>
              </a:rPr>
              <a:t>d</a:t>
            </a:r>
            <a:r>
              <a:rPr sz="1200" b="1" spc="-5" dirty="0">
                <a:latin typeface="Arial"/>
                <a:cs typeface="Arial"/>
              </a:rPr>
              <a:t>u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30" dirty="0">
                <a:latin typeface="Arial"/>
                <a:cs typeface="Arial"/>
              </a:rPr>
              <a:t>pac</a:t>
            </a:r>
            <a:r>
              <a:rPr sz="1200" b="1" spc="-5" dirty="0">
                <a:latin typeface="Arial"/>
                <a:cs typeface="Arial"/>
              </a:rPr>
              <a:t>k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: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lang="fr-FR" sz="1200" b="1" spc="-30" dirty="0">
                <a:latin typeface="Arial"/>
                <a:cs typeface="Arial"/>
              </a:rPr>
              <a:t>75</a:t>
            </a:r>
            <a:r>
              <a:rPr sz="1200" b="1" spc="-30" dirty="0">
                <a:latin typeface="Arial"/>
                <a:cs typeface="Arial"/>
              </a:rPr>
              <a:t> 00</a:t>
            </a:r>
            <a:r>
              <a:rPr sz="1200" b="1" spc="-5" dirty="0">
                <a:latin typeface="Arial"/>
                <a:cs typeface="Arial"/>
              </a:rPr>
              <a:t>0</a:t>
            </a:r>
            <a:r>
              <a:rPr sz="1200" b="1" spc="-30" dirty="0">
                <a:latin typeface="Arial"/>
                <a:cs typeface="Arial"/>
              </a:rPr>
              <a:t> 00</a:t>
            </a:r>
            <a:r>
              <a:rPr sz="1200" b="1" spc="-5" dirty="0">
                <a:latin typeface="Arial"/>
                <a:cs typeface="Arial"/>
              </a:rPr>
              <a:t>0</a:t>
            </a:r>
            <a:r>
              <a:rPr sz="1200" b="1" spc="-30" dirty="0">
                <a:latin typeface="Arial"/>
                <a:cs typeface="Arial"/>
              </a:rPr>
              <a:t> F</a:t>
            </a:r>
            <a:r>
              <a:rPr sz="1200" b="1" spc="-40" dirty="0">
                <a:latin typeface="Arial"/>
                <a:cs typeface="Arial"/>
              </a:rPr>
              <a:t>C</a:t>
            </a:r>
            <a:r>
              <a:rPr sz="1200" b="1" spc="-105" dirty="0">
                <a:latin typeface="Arial"/>
                <a:cs typeface="Arial"/>
              </a:rPr>
              <a:t>F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spc="-90" dirty="0">
                <a:latin typeface="Arial"/>
                <a:cs typeface="Arial"/>
              </a:rPr>
              <a:t> </a:t>
            </a:r>
            <a:r>
              <a:rPr sz="1200" b="1" spc="-40" dirty="0">
                <a:latin typeface="Arial"/>
                <a:cs typeface="Arial"/>
              </a:rPr>
              <a:t>HT</a:t>
            </a:r>
            <a:endParaRPr sz="1200" b="1" dirty="0">
              <a:latin typeface="Arial"/>
              <a:cs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C0C5A0E-00C8-8D26-BF32-58BFA8F90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946900"/>
            <a:ext cx="10692384" cy="609600"/>
          </a:xfrm>
          <a:prstGeom prst="rect">
            <a:avLst/>
          </a:prstGeom>
        </p:spPr>
      </p:pic>
      <p:pic>
        <p:nvPicPr>
          <p:cNvPr id="5" name="Image 4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10E5BDD5-434C-F29B-9E67-1A5F3DE0D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5554275"/>
            <a:ext cx="2773798" cy="12447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5218" y="551477"/>
            <a:ext cx="538531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/>
              <a:t>Sponsoring</a:t>
            </a:r>
            <a:r>
              <a:rPr sz="1600" spc="-10" dirty="0"/>
              <a:t> </a:t>
            </a:r>
            <a:r>
              <a:rPr sz="1600" spc="-5" dirty="0"/>
              <a:t>classique</a:t>
            </a:r>
            <a:r>
              <a:rPr sz="1600" spc="-10" dirty="0"/>
              <a:t> </a:t>
            </a:r>
            <a:r>
              <a:rPr sz="1600" dirty="0" err="1">
                <a:solidFill>
                  <a:srgbClr val="C00000"/>
                </a:solidFill>
              </a:rPr>
              <a:t>Niveau</a:t>
            </a:r>
            <a:r>
              <a:rPr sz="1600" spc="-15" dirty="0">
                <a:solidFill>
                  <a:srgbClr val="C00000"/>
                </a:solidFill>
              </a:rPr>
              <a:t> </a:t>
            </a:r>
            <a:r>
              <a:rPr sz="1600" spc="-5" dirty="0">
                <a:solidFill>
                  <a:srgbClr val="C00000"/>
                </a:solidFill>
              </a:rPr>
              <a:t>3</a:t>
            </a:r>
            <a:r>
              <a:rPr lang="en-US" sz="1600" spc="-5" dirty="0">
                <a:solidFill>
                  <a:srgbClr val="C00000"/>
                </a:solidFill>
              </a:rPr>
              <a:t>: Sponsor Argent</a:t>
            </a:r>
            <a:endParaRPr sz="1600" dirty="0"/>
          </a:p>
        </p:txBody>
      </p:sp>
      <p:sp>
        <p:nvSpPr>
          <p:cNvPr id="4" name="object 4"/>
          <p:cNvSpPr txBox="1"/>
          <p:nvPr/>
        </p:nvSpPr>
        <p:spPr>
          <a:xfrm>
            <a:off x="775218" y="1307050"/>
            <a:ext cx="8115300" cy="463780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04800" indent="-292735">
              <a:lnSpc>
                <a:spcPts val="1430"/>
              </a:lnSpc>
              <a:spcBef>
                <a:spcPts val="100"/>
              </a:spcBef>
              <a:buFont typeface="Cambria"/>
              <a:buChar char="–"/>
              <a:tabLst>
                <a:tab pos="304165" algn="l"/>
                <a:tab pos="305435" algn="l"/>
              </a:tabLst>
            </a:pPr>
            <a:r>
              <a:rPr lang="fr-FR" sz="1100" dirty="0">
                <a:latin typeface="Arial MT"/>
                <a:cs typeface="Arial MT"/>
              </a:rPr>
              <a:t>Positionnement privilégié lors de la manifestation </a:t>
            </a:r>
          </a:p>
          <a:p>
            <a:pPr marL="12700">
              <a:lnSpc>
                <a:spcPct val="100000"/>
              </a:lnSpc>
              <a:spcBef>
                <a:spcPts val="265"/>
              </a:spcBef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lang="fr-FR" sz="1100" dirty="0">
                <a:latin typeface="Arial MT"/>
                <a:cs typeface="Arial MT"/>
              </a:rPr>
              <a:t> Un (01) stand d’exposition de 6m² avec un minimum d’équipement  </a:t>
            </a:r>
          </a:p>
          <a:p>
            <a:pPr marL="12700">
              <a:lnSpc>
                <a:spcPct val="100000"/>
              </a:lnSpc>
              <a:spcBef>
                <a:spcPts val="265"/>
              </a:spcBef>
              <a:tabLst>
                <a:tab pos="304165" algn="l"/>
              </a:tabLst>
            </a:pPr>
            <a:r>
              <a:rPr lang="fr-FR"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Logo</a:t>
            </a:r>
            <a:r>
              <a:rPr lang="fr-FR" sz="1100" spc="-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sur</a:t>
            </a:r>
            <a:r>
              <a:rPr lang="fr-FR" sz="1100" spc="-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les</a:t>
            </a:r>
            <a:r>
              <a:rPr lang="fr-FR" sz="1100" spc="-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cartons</a:t>
            </a:r>
            <a:r>
              <a:rPr lang="fr-FR" sz="1100" spc="-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d’invitation</a:t>
            </a:r>
            <a:r>
              <a:rPr lang="fr-FR" sz="1100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35" dirty="0">
                <a:solidFill>
                  <a:srgbClr val="1D1D1B"/>
                </a:solidFill>
                <a:latin typeface="Arial"/>
                <a:cs typeface="Arial"/>
              </a:rPr>
              <a:t>des</a:t>
            </a:r>
            <a:r>
              <a:rPr lang="fr-FR" sz="1100" spc="-7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événements</a:t>
            </a:r>
            <a:r>
              <a:rPr lang="fr-FR" sz="1100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incontournables</a:t>
            </a:r>
            <a:r>
              <a:rPr lang="fr-FR" sz="1100" spc="-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(cérémonie</a:t>
            </a:r>
            <a:r>
              <a:rPr lang="fr-FR"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d'ouverture,</a:t>
            </a:r>
            <a:r>
              <a:rPr lang="fr-FR" sz="1100" spc="-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Diner</a:t>
            </a:r>
            <a:r>
              <a:rPr lang="fr-FR"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gala)</a:t>
            </a:r>
            <a:endParaRPr lang="fr-FR" sz="1100" dirty="0">
              <a:latin typeface="Arial MT"/>
              <a:cs typeface="Arial MT"/>
            </a:endParaRPr>
          </a:p>
          <a:p>
            <a:pPr marL="12700">
              <a:lnSpc>
                <a:spcPts val="1405"/>
              </a:lnSpc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Mention</a:t>
            </a:r>
            <a:r>
              <a:rPr sz="1100" spc="3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"/>
                <a:cs typeface="Arial"/>
              </a:rPr>
              <a:t>«</a:t>
            </a:r>
            <a:r>
              <a:rPr sz="1100" spc="3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SPONSOR</a:t>
            </a:r>
            <a:r>
              <a:rPr sz="1100" spc="32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"/>
                <a:cs typeface="Arial"/>
              </a:rPr>
              <a:t>»</a:t>
            </a:r>
            <a:r>
              <a:rPr sz="1100" spc="3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sur</a:t>
            </a:r>
            <a:r>
              <a:rPr sz="1100" spc="3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les</a:t>
            </a:r>
            <a:r>
              <a:rPr sz="1100" spc="32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supports</a:t>
            </a:r>
            <a:r>
              <a:rPr sz="1100" spc="3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de</a:t>
            </a:r>
            <a:r>
              <a:rPr sz="1100" spc="3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"/>
                <a:cs typeface="Arial"/>
              </a:rPr>
              <a:t>communication</a:t>
            </a:r>
            <a:r>
              <a:rPr sz="1100" spc="3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avant,</a:t>
            </a:r>
            <a:r>
              <a:rPr sz="1100" spc="3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pendant</a:t>
            </a:r>
            <a:r>
              <a:rPr sz="1100" spc="3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sz="1100" spc="3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après</a:t>
            </a:r>
            <a:r>
              <a:rPr sz="1100" spc="3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le</a:t>
            </a:r>
            <a:r>
              <a:rPr sz="1100" spc="3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r>
              <a:rPr sz="1100" spc="3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35" dirty="0">
                <a:solidFill>
                  <a:srgbClr val="1D1D1B"/>
                </a:solidFill>
                <a:latin typeface="Arial MT"/>
                <a:cs typeface="Arial MT"/>
              </a:rPr>
              <a:t>(TV,</a:t>
            </a:r>
            <a:r>
              <a:rPr sz="1100" spc="3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radio.</a:t>
            </a:r>
            <a:endParaRPr sz="1100" dirty="0">
              <a:latin typeface="Arial MT"/>
              <a:cs typeface="Arial MT"/>
            </a:endParaRPr>
          </a:p>
          <a:p>
            <a:pPr marL="304800">
              <a:lnSpc>
                <a:spcPts val="1430"/>
              </a:lnSpc>
            </a:pP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A</a:t>
            </a:r>
            <a:r>
              <a:rPr sz="1100" spc="-35" dirty="0">
                <a:solidFill>
                  <a:srgbClr val="1D1D1B"/>
                </a:solidFill>
                <a:latin typeface="Arial MT"/>
                <a:cs typeface="Arial MT"/>
              </a:rPr>
              <a:t>f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fic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hage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,</a:t>
            </a:r>
            <a:r>
              <a:rPr sz="1100" spc="-6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pre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ss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e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,</a:t>
            </a:r>
            <a:r>
              <a:rPr sz="1100" spc="-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i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n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t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erne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t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)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ts val="1430"/>
              </a:lnSpc>
              <a:spcBef>
                <a:spcPts val="45"/>
              </a:spcBef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Droit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d’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inscription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à SEMICA TCHAD offert</a:t>
            </a:r>
            <a:endParaRPr lang="fr-FR" sz="1100" dirty="0">
              <a:latin typeface="Arial MT"/>
              <a:cs typeface="Arial MT"/>
            </a:endParaRPr>
          </a:p>
          <a:p>
            <a:pPr marL="184150" indent="-171450">
              <a:lnSpc>
                <a:spcPts val="1430"/>
              </a:lnSpc>
              <a:spcBef>
                <a:spcPts val="4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Logo sur le matériel de promotion ;- Distribution des documents et rangement dans les sacs des participants </a:t>
            </a:r>
          </a:p>
          <a:p>
            <a:pPr marL="184150" indent="-171450">
              <a:lnSpc>
                <a:spcPts val="1430"/>
              </a:lnSpc>
              <a:spcBef>
                <a:spcPts val="4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Logo sur le site web </a:t>
            </a:r>
          </a:p>
          <a:p>
            <a:pPr marL="184150" indent="-171450">
              <a:lnSpc>
                <a:spcPts val="1430"/>
              </a:lnSpc>
              <a:spcBef>
                <a:spcPts val="4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1/4 page dédiée pour la présentation du sponsor dans le journal Spécial SEMICA TCHAD</a:t>
            </a:r>
          </a:p>
          <a:p>
            <a:pPr marL="184150" indent="-171450">
              <a:lnSpc>
                <a:spcPts val="1430"/>
              </a:lnSpc>
              <a:spcBef>
                <a:spcPts val="4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Visibilité de premier choix et temps d’antenne sur SEMICA TCHAD: diffusion de 4 spots de 30 s/jrs pendant le salon, 2 temps</a:t>
            </a:r>
          </a:p>
          <a:p>
            <a:pPr marL="12700">
              <a:lnSpc>
                <a:spcPts val="1430"/>
              </a:lnSpc>
              <a:spcBef>
                <a:spcPts val="45"/>
              </a:spcBef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    d’antenne sur plateau TV de SEMICA TCHAD ;</a:t>
            </a:r>
          </a:p>
          <a:p>
            <a:pPr marL="12700">
              <a:lnSpc>
                <a:spcPts val="1430"/>
              </a:lnSpc>
              <a:spcBef>
                <a:spcPts val="45"/>
              </a:spcBef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-      Logo dans le journal Spécial SEMICA TCHAD avec mention du niveau de sponsoring </a:t>
            </a:r>
          </a:p>
          <a:p>
            <a:pPr marL="184150" indent="-171450">
              <a:lnSpc>
                <a:spcPts val="1430"/>
              </a:lnSpc>
              <a:spcBef>
                <a:spcPts val="4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Mention du sponsoring dans le document final </a:t>
            </a:r>
          </a:p>
          <a:p>
            <a:pPr marL="184150" indent="-171450">
              <a:lnSpc>
                <a:spcPts val="1430"/>
              </a:lnSpc>
              <a:spcBef>
                <a:spcPts val="4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Huit (08) inscriptions à la manifestation, avec accès à toutes les activités, cocktails, repas </a:t>
            </a:r>
          </a:p>
          <a:p>
            <a:pPr marL="184150" indent="-171450">
              <a:lnSpc>
                <a:spcPts val="1430"/>
              </a:lnSpc>
              <a:spcBef>
                <a:spcPts val="4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Trois (03) badges exposants, avec accès à toutes les activités, cocktails, repas </a:t>
            </a:r>
          </a:p>
          <a:p>
            <a:pPr marL="184150" indent="-171450">
              <a:lnSpc>
                <a:spcPts val="1430"/>
              </a:lnSpc>
              <a:spcBef>
                <a:spcPts val="4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Une (01) table de dix (10) personnes à la cérémonie de récompenses.</a:t>
            </a:r>
            <a:endParaRPr sz="1100" dirty="0">
              <a:latin typeface="Arial MT"/>
              <a:cs typeface="Arial MT"/>
            </a:endParaRPr>
          </a:p>
          <a:p>
            <a:pPr marL="304800" marR="5715" indent="-292735">
              <a:lnSpc>
                <a:spcPts val="1390"/>
              </a:lnSpc>
              <a:spcBef>
                <a:spcPts val="80"/>
              </a:spcBef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Logo</a:t>
            </a:r>
            <a:r>
              <a:rPr sz="1100" spc="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sur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les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supports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visibilité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1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branding</a:t>
            </a:r>
            <a:r>
              <a:rPr sz="1100" spc="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du</a:t>
            </a:r>
            <a:r>
              <a:rPr sz="1100" spc="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r>
              <a:rPr sz="1100" spc="1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(Plan</a:t>
            </a:r>
            <a:r>
              <a:rPr sz="1100" spc="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visite,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programme,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mur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des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sponsors,</a:t>
            </a:r>
            <a:r>
              <a:rPr sz="1100" spc="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dossier</a:t>
            </a:r>
            <a:r>
              <a:rPr sz="1100" spc="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de </a:t>
            </a:r>
            <a:r>
              <a:rPr sz="1100" spc="-3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presse)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ts val="1355"/>
              </a:lnSpc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Logo</a:t>
            </a:r>
            <a:r>
              <a:rPr sz="1100" spc="-6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lien</a:t>
            </a:r>
            <a:r>
              <a:rPr sz="1100" spc="-6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sur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la</a:t>
            </a:r>
            <a:r>
              <a:rPr sz="1100" spc="-5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page</a:t>
            </a:r>
            <a:r>
              <a:rPr sz="1100" spc="-5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d’accueil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du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site</a:t>
            </a:r>
            <a:r>
              <a:rPr sz="1100" spc="-6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internet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dédié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à</a:t>
            </a:r>
            <a:r>
              <a:rPr sz="1100" spc="-6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1D1D1B"/>
                </a:solidFill>
                <a:latin typeface="Arial MT"/>
                <a:cs typeface="Arial MT"/>
              </a:rPr>
              <a:t>l'événement</a:t>
            </a:r>
            <a:endParaRPr sz="1100" dirty="0">
              <a:latin typeface="Arial MT"/>
              <a:cs typeface="Arial MT"/>
            </a:endParaRPr>
          </a:p>
          <a:p>
            <a:pPr marL="304800" marR="5080" indent="-292735">
              <a:lnSpc>
                <a:spcPts val="1390"/>
              </a:lnSpc>
              <a:spcBef>
                <a:spcPts val="75"/>
              </a:spcBef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Brochure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présentation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la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société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dans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le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s kits des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participants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1D1D1B"/>
                </a:solidFill>
                <a:latin typeface="Arial MT"/>
                <a:cs typeface="Arial MT"/>
              </a:rPr>
              <a:t>(brochure </a:t>
            </a:r>
            <a:r>
              <a:rPr sz="1100" spc="-3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mise</a:t>
            </a:r>
            <a:r>
              <a:rPr sz="1100" spc="-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à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disposition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par</a:t>
            </a:r>
            <a:r>
              <a:rPr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vos</a:t>
            </a:r>
            <a:r>
              <a:rPr sz="1100" spc="-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1D1D1B"/>
                </a:solidFill>
                <a:latin typeface="Arial MT"/>
                <a:cs typeface="Arial MT"/>
              </a:rPr>
              <a:t>soins)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Une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½</a:t>
            </a:r>
            <a:r>
              <a:rPr sz="1100" spc="-8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page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-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publicité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sz="1100" spc="-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article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d’une</a:t>
            </a:r>
            <a:r>
              <a:rPr sz="1100" spc="-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page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dans</a:t>
            </a:r>
            <a:r>
              <a:rPr sz="1100" spc="-3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le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45" dirty="0">
                <a:solidFill>
                  <a:srgbClr val="1D1D1B"/>
                </a:solidFill>
                <a:latin typeface="Arial MT"/>
                <a:cs typeface="Arial MT"/>
              </a:rPr>
              <a:t>magazine</a:t>
            </a:r>
            <a:r>
              <a:rPr sz="1100" spc="-4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du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304165" algn="l"/>
              </a:tabLst>
            </a:pPr>
            <a:r>
              <a:rPr lang="en-US" sz="1100" spc="-5" dirty="0">
                <a:solidFill>
                  <a:srgbClr val="1D1D1B"/>
                </a:solidFill>
                <a:cs typeface="Calibri"/>
              </a:rPr>
              <a:t>−      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10</a:t>
            </a:r>
            <a:r>
              <a:rPr lang="en-US" sz="1100" spc="-3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badges</a:t>
            </a:r>
            <a:r>
              <a:rPr lang="en-US" sz="1100" spc="-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«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visiteur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»</a:t>
            </a:r>
            <a:r>
              <a:rPr lang="en-US" sz="1100" spc="-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donnant</a:t>
            </a:r>
            <a:r>
              <a:rPr lang="en-US" sz="1100" spc="-1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accès</a:t>
            </a:r>
            <a:r>
              <a:rPr lang="en-US" sz="1100" spc="-2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à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tous</a:t>
            </a:r>
            <a:r>
              <a:rPr lang="en-US"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les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 err="1">
                <a:solidFill>
                  <a:srgbClr val="1D1D1B"/>
                </a:solidFill>
                <a:latin typeface="Arial MT"/>
                <a:cs typeface="Arial MT"/>
              </a:rPr>
              <a:t>espaces</a:t>
            </a:r>
            <a:r>
              <a:rPr lang="en-US"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du</a:t>
            </a:r>
            <a:r>
              <a:rPr lang="en-US"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en-US" sz="1100" spc="-10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endParaRPr lang="en-US" sz="11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06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tickets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pour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le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restaurant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grand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public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et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04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tickets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pour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le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restaurant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VIP</a:t>
            </a:r>
            <a:r>
              <a:rPr sz="1100" spc="-6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valables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pendant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la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 durée</a:t>
            </a:r>
            <a:r>
              <a:rPr sz="1100" spc="-5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du</a:t>
            </a:r>
            <a:r>
              <a:rPr sz="1100" spc="-4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salon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10%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 remise en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cas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d’achat</a:t>
            </a:r>
            <a:r>
              <a:rPr sz="1100" spc="-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de</a:t>
            </a:r>
            <a:r>
              <a:rPr sz="1100" spc="-2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m2</a:t>
            </a:r>
            <a:r>
              <a:rPr sz="1100" spc="9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supplémentaires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pour</a:t>
            </a:r>
            <a:r>
              <a:rPr sz="1100" spc="5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agrandir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votre</a:t>
            </a:r>
            <a:r>
              <a:rPr sz="110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sz="1100" spc="-15" dirty="0">
                <a:solidFill>
                  <a:srgbClr val="1D1D1B"/>
                </a:solidFill>
                <a:latin typeface="Arial MT"/>
                <a:cs typeface="Arial MT"/>
              </a:rPr>
              <a:t>stand</a:t>
            </a:r>
            <a:endParaRPr sz="11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 b="1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b="1" spc="-25" dirty="0">
                <a:latin typeface="Tahoma"/>
                <a:cs typeface="Tahoma"/>
              </a:rPr>
              <a:t>Coût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15" dirty="0">
                <a:latin typeface="Tahoma"/>
                <a:cs typeface="Tahoma"/>
              </a:rPr>
              <a:t>du</a:t>
            </a:r>
            <a:r>
              <a:rPr sz="1200" b="1" spc="-35" dirty="0">
                <a:latin typeface="Tahoma"/>
                <a:cs typeface="Tahoma"/>
              </a:rPr>
              <a:t> </a:t>
            </a:r>
            <a:r>
              <a:rPr sz="1200" b="1" spc="-15" dirty="0">
                <a:latin typeface="Tahoma"/>
                <a:cs typeface="Tahoma"/>
              </a:rPr>
              <a:t>pack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5" dirty="0">
                <a:latin typeface="Tahoma"/>
                <a:cs typeface="Tahoma"/>
              </a:rPr>
              <a:t>: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lang="fr-FR" sz="1200" b="1" spc="-15" dirty="0">
                <a:latin typeface="Tahoma"/>
                <a:cs typeface="Tahoma"/>
              </a:rPr>
              <a:t>5</a:t>
            </a:r>
            <a:r>
              <a:rPr sz="1200" b="1" spc="-15" dirty="0">
                <a:latin typeface="Tahoma"/>
                <a:cs typeface="Tahoma"/>
              </a:rPr>
              <a:t>0</a:t>
            </a:r>
            <a:r>
              <a:rPr sz="1200" b="1" spc="-25" dirty="0">
                <a:latin typeface="Tahoma"/>
                <a:cs typeface="Tahoma"/>
              </a:rPr>
              <a:t> </a:t>
            </a:r>
            <a:r>
              <a:rPr sz="1200" b="1" spc="-15" dirty="0">
                <a:latin typeface="Tahoma"/>
                <a:cs typeface="Tahoma"/>
              </a:rPr>
              <a:t>000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15" dirty="0">
                <a:latin typeface="Tahoma"/>
                <a:cs typeface="Tahoma"/>
              </a:rPr>
              <a:t>000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25" dirty="0">
                <a:latin typeface="Tahoma"/>
                <a:cs typeface="Tahoma"/>
              </a:rPr>
              <a:t>FCFA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35" dirty="0">
                <a:latin typeface="Tahoma"/>
                <a:cs typeface="Tahoma"/>
              </a:rPr>
              <a:t>HT</a:t>
            </a:r>
            <a:endParaRPr sz="1200" b="1" dirty="0">
              <a:latin typeface="Tahoma"/>
              <a:cs typeface="Tahoma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E8F039-2F7D-4C74-16EB-5E4FD83B2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946900"/>
            <a:ext cx="10692384" cy="609600"/>
          </a:xfrm>
          <a:prstGeom prst="rect">
            <a:avLst/>
          </a:prstGeom>
        </p:spPr>
      </p:pic>
      <p:pic>
        <p:nvPicPr>
          <p:cNvPr id="5" name="Image 4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62F26929-19B7-0D2A-7BEF-497162D001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5554275"/>
            <a:ext cx="2773798" cy="12447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12F0A2F-DAB4-BD93-229F-303388B8D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69B52E5-666E-8759-7C95-CBC8A3F3E8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2300" y="711466"/>
            <a:ext cx="538531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/>
              <a:t>Sponsoring</a:t>
            </a:r>
            <a:r>
              <a:rPr sz="1600" spc="-10" dirty="0"/>
              <a:t> </a:t>
            </a:r>
            <a:r>
              <a:rPr sz="1600" spc="-5" dirty="0"/>
              <a:t>classique</a:t>
            </a:r>
            <a:r>
              <a:rPr sz="1600" spc="-10" dirty="0"/>
              <a:t> </a:t>
            </a:r>
            <a:r>
              <a:rPr sz="1600" dirty="0" err="1">
                <a:solidFill>
                  <a:srgbClr val="C00000"/>
                </a:solidFill>
              </a:rPr>
              <a:t>Niveau</a:t>
            </a:r>
            <a:r>
              <a:rPr sz="1600" spc="-15" dirty="0">
                <a:solidFill>
                  <a:srgbClr val="C00000"/>
                </a:solidFill>
              </a:rPr>
              <a:t> </a:t>
            </a:r>
            <a:r>
              <a:rPr lang="fr-FR" sz="1600" spc="-5" dirty="0">
                <a:solidFill>
                  <a:srgbClr val="C00000"/>
                </a:solidFill>
              </a:rPr>
              <a:t>4</a:t>
            </a:r>
            <a:r>
              <a:rPr lang="en-US" sz="1600" spc="-5" dirty="0">
                <a:solidFill>
                  <a:srgbClr val="C00000"/>
                </a:solidFill>
              </a:rPr>
              <a:t>: Sponsor Bronze</a:t>
            </a:r>
            <a:endParaRPr sz="1600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1AD467D-D360-F709-F0CB-2F36C03EA9E8}"/>
              </a:ext>
            </a:extLst>
          </p:cNvPr>
          <p:cNvSpPr txBox="1"/>
          <p:nvPr/>
        </p:nvSpPr>
        <p:spPr>
          <a:xfrm>
            <a:off x="622300" y="1568450"/>
            <a:ext cx="8115300" cy="380681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  <a:tabLst>
                <a:tab pos="304165" algn="l"/>
              </a:tabLst>
            </a:pPr>
            <a:r>
              <a:rPr lang="fr-FR"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P</a:t>
            </a:r>
            <a:r>
              <a:rPr lang="fr-FR" sz="1100" dirty="0">
                <a:latin typeface="Arial MT"/>
                <a:cs typeface="Arial MT"/>
              </a:rPr>
              <a:t>ositionnement 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privilégiée lors de la manifestation</a:t>
            </a:r>
          </a:p>
          <a:p>
            <a:pPr marL="184150" indent="-171450">
              <a:lnSpc>
                <a:spcPct val="100000"/>
              </a:lnSpc>
              <a:spcBef>
                <a:spcPts val="26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Un (01) stand d’exposition de 6m² avec un minimum d’équipement </a:t>
            </a:r>
          </a:p>
          <a:p>
            <a:pPr marL="184150" indent="-171450">
              <a:lnSpc>
                <a:spcPct val="100000"/>
              </a:lnSpc>
              <a:spcBef>
                <a:spcPts val="26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Logo sur le matériel de promotion ;- Distribution des documents et rangement dans les sacs des participants </a:t>
            </a:r>
          </a:p>
          <a:p>
            <a:pPr marL="184150" indent="-171450">
              <a:lnSpc>
                <a:spcPct val="100000"/>
              </a:lnSpc>
              <a:spcBef>
                <a:spcPts val="26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Logo sur le site web </a:t>
            </a:r>
          </a:p>
          <a:p>
            <a:pPr marL="184150" indent="-171450">
              <a:lnSpc>
                <a:spcPct val="100000"/>
              </a:lnSpc>
              <a:spcBef>
                <a:spcPts val="26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1/4 page dédiée pour la présentation du sponsor dans le journal Spécial SEMICA TCHAD </a:t>
            </a:r>
          </a:p>
          <a:p>
            <a:pPr marL="184150" indent="-171450">
              <a:lnSpc>
                <a:spcPct val="100000"/>
              </a:lnSpc>
              <a:spcBef>
                <a:spcPts val="26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Logo dans le journal Spécial SEMICA TCHAD avec mention du niveau de sponsoring </a:t>
            </a:r>
          </a:p>
          <a:p>
            <a:pPr marL="184150" indent="-171450">
              <a:lnSpc>
                <a:spcPct val="100000"/>
              </a:lnSpc>
              <a:spcBef>
                <a:spcPts val="26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Visibilité de premier choix et temps d’antenne sur SEMICA TCHAD: diffusion de 4 spots de 30 s/jrs pendant le salon, 2 temps </a:t>
            </a:r>
          </a:p>
          <a:p>
            <a:pPr marL="12700">
              <a:lnSpc>
                <a:spcPct val="100000"/>
              </a:lnSpc>
              <a:spcBef>
                <a:spcPts val="265"/>
              </a:spcBef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    d’antenne sur plateau TV de SEMICA TCHAD</a:t>
            </a:r>
          </a:p>
          <a:p>
            <a:pPr marL="184150" indent="-171450">
              <a:lnSpc>
                <a:spcPct val="100000"/>
              </a:lnSpc>
              <a:spcBef>
                <a:spcPts val="26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Mention du sponsoring dans le document final </a:t>
            </a:r>
          </a:p>
          <a:p>
            <a:pPr marL="184150" indent="-171450">
              <a:lnSpc>
                <a:spcPct val="100000"/>
              </a:lnSpc>
              <a:spcBef>
                <a:spcPts val="26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Trois (03) badges exposants, avec accès à toutes les activités, cocktails, repas </a:t>
            </a:r>
          </a:p>
          <a:p>
            <a:pPr marL="184150" indent="-171450">
              <a:lnSpc>
                <a:spcPct val="100000"/>
              </a:lnSpc>
              <a:spcBef>
                <a:spcPts val="265"/>
              </a:spcBef>
              <a:buFontTx/>
              <a:buChar char="-"/>
              <a:tabLst>
                <a:tab pos="304165" algn="l"/>
              </a:tabLst>
            </a:pPr>
            <a:r>
              <a:rPr lang="fr-FR" sz="1100" dirty="0">
                <a:latin typeface="Arial MT"/>
                <a:cs typeface="Arial MT"/>
              </a:rPr>
              <a:t>   Une (01) table de dix (10) personnes à la cérémonie de récompenses.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ts val="1415"/>
              </a:lnSpc>
              <a:spcBef>
                <a:spcPts val="170"/>
              </a:spcBef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lang="fr-FR" sz="1100" spc="-10" dirty="0">
                <a:solidFill>
                  <a:srgbClr val="1D1D1B"/>
                </a:solidFill>
                <a:latin typeface="Arial"/>
                <a:cs typeface="Arial"/>
              </a:rPr>
              <a:t>Logo sur le matériel de promotion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ts val="1430"/>
              </a:lnSpc>
              <a:spcBef>
                <a:spcPts val="45"/>
              </a:spcBef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Distribution des documents et rangement dans les sacs des participants</a:t>
            </a:r>
            <a:endParaRPr sz="1100" dirty="0">
              <a:latin typeface="Arial MT"/>
              <a:cs typeface="Arial MT"/>
            </a:endParaRPr>
          </a:p>
          <a:p>
            <a:pPr marL="304800" marR="5715" indent="-292735">
              <a:lnSpc>
                <a:spcPts val="1390"/>
              </a:lnSpc>
              <a:spcBef>
                <a:spcPts val="80"/>
              </a:spcBef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Un logo sur le site web</a:t>
            </a:r>
            <a:endParaRPr sz="1100" dirty="0">
              <a:latin typeface="Arial MT"/>
              <a:cs typeface="Arial MT"/>
            </a:endParaRPr>
          </a:p>
          <a:p>
            <a:pPr marL="12700">
              <a:lnSpc>
                <a:spcPts val="1405"/>
              </a:lnSpc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sz="1100" spc="-10" dirty="0">
                <a:solidFill>
                  <a:srgbClr val="1D1D1B"/>
                </a:solidFill>
                <a:latin typeface="Arial MT"/>
                <a:cs typeface="Arial MT"/>
              </a:rPr>
              <a:t>Logo</a:t>
            </a:r>
            <a:r>
              <a:rPr sz="1100" spc="-60" dirty="0">
                <a:solidFill>
                  <a:srgbClr val="1D1D1B"/>
                </a:solidFill>
                <a:latin typeface="Arial MT"/>
                <a:cs typeface="Arial MT"/>
              </a:rPr>
              <a:t> 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dans le journal Spécial SEMICA TCHAD  avec mention du niveau de sponsoring</a:t>
            </a:r>
            <a:endParaRPr sz="1100" dirty="0">
              <a:latin typeface="Arial MT"/>
              <a:cs typeface="Arial MT"/>
            </a:endParaRPr>
          </a:p>
          <a:p>
            <a:pPr marL="304800" marR="5080" indent="-292735">
              <a:lnSpc>
                <a:spcPts val="1390"/>
              </a:lnSpc>
              <a:spcBef>
                <a:spcPts val="75"/>
              </a:spcBef>
              <a:tabLst>
                <a:tab pos="304165" algn="l"/>
              </a:tabLst>
            </a:pPr>
            <a:r>
              <a:rPr sz="1100" spc="-5" dirty="0">
                <a:solidFill>
                  <a:srgbClr val="1D1D1B"/>
                </a:solidFill>
                <a:latin typeface="Calibri"/>
                <a:cs typeface="Calibri"/>
              </a:rPr>
              <a:t>−	</a:t>
            </a: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Mention du sponsoring dans le document final</a:t>
            </a:r>
          </a:p>
          <a:p>
            <a:pPr marL="304800" marR="5080" indent="-292735">
              <a:lnSpc>
                <a:spcPts val="1390"/>
              </a:lnSpc>
              <a:spcBef>
                <a:spcPts val="75"/>
              </a:spcBef>
              <a:buFontTx/>
              <a:buChar char="-"/>
              <a:tabLst>
                <a:tab pos="304165" algn="l"/>
              </a:tabLst>
            </a:pPr>
            <a:r>
              <a:rPr lang="fr-FR" sz="1100" spc="-10" dirty="0">
                <a:solidFill>
                  <a:srgbClr val="1D1D1B"/>
                </a:solidFill>
                <a:latin typeface="Arial MT"/>
                <a:cs typeface="Arial MT"/>
              </a:rPr>
              <a:t>Cinq (05) inscriptions à la manifestation, avec accès à toutes les activités, cocktails, repas</a:t>
            </a:r>
          </a:p>
          <a:p>
            <a:pPr marL="12065" marR="5080">
              <a:lnSpc>
                <a:spcPts val="1390"/>
              </a:lnSpc>
              <a:spcBef>
                <a:spcPts val="75"/>
              </a:spcBef>
              <a:tabLst>
                <a:tab pos="304165" algn="l"/>
              </a:tabLst>
            </a:pPr>
            <a:endParaRPr lang="fr-FR" sz="1100" spc="-10" dirty="0">
              <a:solidFill>
                <a:srgbClr val="1D1D1B"/>
              </a:solidFill>
              <a:latin typeface="Arial MT"/>
              <a:cs typeface="Tahoma"/>
            </a:endParaRPr>
          </a:p>
          <a:p>
            <a:pPr marL="12065" marR="5080">
              <a:lnSpc>
                <a:spcPts val="1390"/>
              </a:lnSpc>
              <a:spcBef>
                <a:spcPts val="75"/>
              </a:spcBef>
              <a:tabLst>
                <a:tab pos="304165" algn="l"/>
              </a:tabLst>
            </a:pPr>
            <a:r>
              <a:rPr sz="1200" b="1" spc="-25" dirty="0">
                <a:latin typeface="Tahoma"/>
                <a:cs typeface="Tahoma"/>
              </a:rPr>
              <a:t>Coût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15" dirty="0">
                <a:latin typeface="Tahoma"/>
                <a:cs typeface="Tahoma"/>
              </a:rPr>
              <a:t>du</a:t>
            </a:r>
            <a:r>
              <a:rPr sz="1200" b="1" spc="-35" dirty="0">
                <a:latin typeface="Tahoma"/>
                <a:cs typeface="Tahoma"/>
              </a:rPr>
              <a:t> </a:t>
            </a:r>
            <a:r>
              <a:rPr sz="1200" b="1" spc="-15" dirty="0">
                <a:latin typeface="Tahoma"/>
                <a:cs typeface="Tahoma"/>
              </a:rPr>
              <a:t>pack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5" dirty="0">
                <a:latin typeface="Tahoma"/>
                <a:cs typeface="Tahoma"/>
              </a:rPr>
              <a:t>: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lang="fr-FR" sz="1200" b="1" spc="-15" dirty="0">
                <a:latin typeface="Tahoma"/>
                <a:cs typeface="Tahoma"/>
              </a:rPr>
              <a:t>3</a:t>
            </a:r>
            <a:r>
              <a:rPr sz="1200" b="1" spc="-15" dirty="0">
                <a:latin typeface="Tahoma"/>
                <a:cs typeface="Tahoma"/>
              </a:rPr>
              <a:t>0</a:t>
            </a:r>
            <a:r>
              <a:rPr sz="1200" b="1" spc="-25" dirty="0">
                <a:latin typeface="Tahoma"/>
                <a:cs typeface="Tahoma"/>
              </a:rPr>
              <a:t> </a:t>
            </a:r>
            <a:r>
              <a:rPr sz="1200" b="1" spc="-15" dirty="0">
                <a:latin typeface="Tahoma"/>
                <a:cs typeface="Tahoma"/>
              </a:rPr>
              <a:t>000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15" dirty="0">
                <a:latin typeface="Tahoma"/>
                <a:cs typeface="Tahoma"/>
              </a:rPr>
              <a:t>000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25" dirty="0">
                <a:latin typeface="Tahoma"/>
                <a:cs typeface="Tahoma"/>
              </a:rPr>
              <a:t>FCFA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35" dirty="0">
                <a:latin typeface="Tahoma"/>
                <a:cs typeface="Tahoma"/>
              </a:rPr>
              <a:t>HT</a:t>
            </a:r>
            <a:endParaRPr sz="1200" b="1" dirty="0">
              <a:latin typeface="Tahoma"/>
              <a:cs typeface="Tahoma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D60EF2-7D81-0908-0E8E-4FF8257663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946900"/>
            <a:ext cx="10692384" cy="609600"/>
          </a:xfrm>
          <a:prstGeom prst="rect">
            <a:avLst/>
          </a:prstGeom>
        </p:spPr>
      </p:pic>
      <p:pic>
        <p:nvPicPr>
          <p:cNvPr id="5" name="Image 4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A243410C-66F6-9EBC-1BF7-E405313D5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5554275"/>
            <a:ext cx="2773798" cy="124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29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logo, conception&#10;&#10;Description générée automatiquement">
            <a:extLst>
              <a:ext uri="{FF2B5EF4-FFF2-40B4-BE49-F238E27FC236}">
                <a16:creationId xmlns:a16="http://schemas.microsoft.com/office/drawing/2014/main" id="{90AB4BDD-985E-7876-DD4B-0C75AFDEC7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2775"/>
          <a:stretch/>
        </p:blipFill>
        <p:spPr>
          <a:xfrm>
            <a:off x="317500" y="654050"/>
            <a:ext cx="10058400" cy="6096000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4835048-FCDA-28CB-A030-659BFBB1770D}"/>
              </a:ext>
            </a:extLst>
          </p:cNvPr>
          <p:cNvSpPr txBox="1">
            <a:spLocks/>
          </p:cNvSpPr>
          <p:nvPr/>
        </p:nvSpPr>
        <p:spPr>
          <a:xfrm>
            <a:off x="2374900" y="3341442"/>
            <a:ext cx="6019800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4700" b="1" kern="0" spc="15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Sponsoring</a:t>
            </a:r>
            <a:r>
              <a:rPr lang="fr-FR" sz="4700" b="1" kern="0" spc="-5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700" b="1" kern="0" spc="15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Officiel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704E60-5811-BEC7-8529-97E847B32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6946900"/>
            <a:ext cx="10692384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89835" y="5005992"/>
            <a:ext cx="4335482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065" marR="5080">
              <a:lnSpc>
                <a:spcPts val="1390"/>
              </a:lnSpc>
              <a:spcBef>
                <a:spcPts val="75"/>
              </a:spcBef>
              <a:tabLst>
                <a:tab pos="304165" algn="l"/>
              </a:tabLst>
            </a:pPr>
            <a:r>
              <a:rPr lang="fr-FR" b="1" spc="-25" dirty="0">
                <a:latin typeface="Tahoma"/>
                <a:cs typeface="Tahoma"/>
              </a:rPr>
              <a:t>Coût</a:t>
            </a:r>
            <a:r>
              <a:rPr lang="fr-FR" b="1" spc="-30" dirty="0">
                <a:latin typeface="Tahoma"/>
                <a:cs typeface="Tahoma"/>
              </a:rPr>
              <a:t> </a:t>
            </a:r>
            <a:r>
              <a:rPr lang="fr-FR" b="1" spc="-15" dirty="0">
                <a:latin typeface="Tahoma"/>
                <a:cs typeface="Tahoma"/>
              </a:rPr>
              <a:t>du</a:t>
            </a:r>
            <a:r>
              <a:rPr lang="fr-FR" b="1" spc="-35" dirty="0">
                <a:latin typeface="Tahoma"/>
                <a:cs typeface="Tahoma"/>
              </a:rPr>
              <a:t> </a:t>
            </a:r>
            <a:r>
              <a:rPr lang="fr-FR" b="1" spc="-15" dirty="0">
                <a:latin typeface="Tahoma"/>
                <a:cs typeface="Tahoma"/>
              </a:rPr>
              <a:t>pack</a:t>
            </a:r>
            <a:r>
              <a:rPr lang="fr-FR" b="1" spc="-30" dirty="0">
                <a:latin typeface="Tahoma"/>
                <a:cs typeface="Tahoma"/>
              </a:rPr>
              <a:t> </a:t>
            </a:r>
            <a:r>
              <a:rPr lang="fr-FR" b="1" spc="-5" dirty="0">
                <a:latin typeface="Tahoma"/>
                <a:cs typeface="Tahoma"/>
              </a:rPr>
              <a:t>:</a:t>
            </a:r>
            <a:r>
              <a:rPr lang="fr-FR" b="1" spc="-20" dirty="0">
                <a:latin typeface="Tahoma"/>
                <a:cs typeface="Tahoma"/>
              </a:rPr>
              <a:t> </a:t>
            </a:r>
            <a:r>
              <a:rPr lang="fr-FR" b="1" spc="-15" dirty="0">
                <a:latin typeface="Tahoma"/>
                <a:cs typeface="Tahoma"/>
              </a:rPr>
              <a:t>200</a:t>
            </a:r>
            <a:r>
              <a:rPr lang="fr-FR" b="1" spc="-25" dirty="0">
                <a:latin typeface="Tahoma"/>
                <a:cs typeface="Tahoma"/>
              </a:rPr>
              <a:t> </a:t>
            </a:r>
            <a:r>
              <a:rPr lang="fr-FR" b="1" spc="-15" dirty="0">
                <a:latin typeface="Tahoma"/>
                <a:cs typeface="Tahoma"/>
              </a:rPr>
              <a:t>000</a:t>
            </a:r>
            <a:r>
              <a:rPr lang="fr-FR" b="1" spc="-30" dirty="0">
                <a:latin typeface="Tahoma"/>
                <a:cs typeface="Tahoma"/>
              </a:rPr>
              <a:t> </a:t>
            </a:r>
            <a:r>
              <a:rPr lang="fr-FR" b="1" spc="-15" dirty="0">
                <a:latin typeface="Tahoma"/>
                <a:cs typeface="Tahoma"/>
              </a:rPr>
              <a:t>000</a:t>
            </a:r>
            <a:r>
              <a:rPr lang="fr-FR" b="1" spc="-30" dirty="0">
                <a:latin typeface="Tahoma"/>
                <a:cs typeface="Tahoma"/>
              </a:rPr>
              <a:t> </a:t>
            </a:r>
            <a:r>
              <a:rPr lang="fr-FR" b="1" spc="-25" dirty="0">
                <a:latin typeface="Tahoma"/>
                <a:cs typeface="Tahoma"/>
              </a:rPr>
              <a:t>FCFA</a:t>
            </a:r>
            <a:r>
              <a:rPr lang="fr-FR" b="1" spc="-30" dirty="0">
                <a:latin typeface="Tahoma"/>
                <a:cs typeface="Tahoma"/>
              </a:rPr>
              <a:t> </a:t>
            </a:r>
            <a:r>
              <a:rPr lang="fr-FR" b="1" spc="-35" dirty="0">
                <a:latin typeface="Tahoma"/>
                <a:cs typeface="Tahoma"/>
              </a:rPr>
              <a:t>HT</a:t>
            </a:r>
            <a:endParaRPr lang="fr-FR" b="1" dirty="0">
              <a:latin typeface="Tahoma"/>
              <a:cs typeface="Tahoma"/>
            </a:endParaRPr>
          </a:p>
        </p:txBody>
      </p:sp>
      <p:pic>
        <p:nvPicPr>
          <p:cNvPr id="4" name="Image 3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3F218C3E-7204-2FD0-8F47-057F5BB62B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330320"/>
            <a:ext cx="3535798" cy="15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14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2070</TotalTime>
  <Words>2213</Words>
  <Application>Microsoft Office PowerPoint</Application>
  <PresentationFormat>Personnalisé</PresentationFormat>
  <Paragraphs>164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Aptos</vt:lpstr>
      <vt:lpstr>Arial</vt:lpstr>
      <vt:lpstr>Arial MT</vt:lpstr>
      <vt:lpstr>Calibri</vt:lpstr>
      <vt:lpstr>Cambria</vt:lpstr>
      <vt:lpstr>Tahoma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Sponsoring classique de Niveau 2 : Sponsor Or</vt:lpstr>
      <vt:lpstr>Sponsoring classique Niveau 3: Sponsor Argent</vt:lpstr>
      <vt:lpstr>Sponsoring classique Niveau 4: Sponsor Bronze</vt:lpstr>
      <vt:lpstr>Présentation PowerPoint</vt:lpstr>
      <vt:lpstr>Présentation PowerPoint</vt:lpstr>
      <vt:lpstr>1. VISIBILITÉ ET POSITIONNEMENT suite</vt:lpstr>
      <vt:lpstr>2. LOGISTIQUE</vt:lpstr>
      <vt:lpstr>4. SIDES EVENT (possibles)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002 OFFRES DE SPONORING SIREXE 24</dc:title>
  <dc:creator>MARIE-JOSE ASSOUHAN</dc:creator>
  <cp:lastModifiedBy>AMADOU AIME OUEDRAOGO</cp:lastModifiedBy>
  <cp:revision>38</cp:revision>
  <dcterms:created xsi:type="dcterms:W3CDTF">2024-06-01T11:17:06Z</dcterms:created>
  <dcterms:modified xsi:type="dcterms:W3CDTF">2025-11-01T16:16:20Z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2024-05-21T00:00:00Z</vt:filetime>
  </property>
  <property fmtid="{D5CDD505-2E9C-101B-9397-08002B2CF9AE}" pid="3" name="Creator">
    <vt:lpwstr>PowerPoint</vt:lpwstr>
  </property>
  <property fmtid="{D5CDD505-2E9C-101B-9397-08002B2CF9AE}" pid="4" name="LastSaved">
    <vt:filetime>2024-06-01T00:00:00Z</vt:filetime>
  </property>
  <property fmtid="{D5CDD505-2E9C-101B-9397-08002B2CF9AE}" pid="5" name="MSIP_Label_fca96e44-a127-42f2-bb2c-4b3827c9e56b_Enabled">
    <vt:lpwstr>true</vt:lpwstr>
  </property>
  <property fmtid="{D5CDD505-2E9C-101B-9397-08002B2CF9AE}" pid="6" name="MSIP_Label_fca96e44-a127-42f2-bb2c-4b3827c9e56b_SetDate">
    <vt:lpwstr>2024-06-02T21:36:33Z</vt:lpwstr>
  </property>
  <property fmtid="{D5CDD505-2E9C-101B-9397-08002B2CF9AE}" pid="7" name="MSIP_Label_fca96e44-a127-42f2-bb2c-4b3827c9e56b_Method">
    <vt:lpwstr>Standard</vt:lpwstr>
  </property>
  <property fmtid="{D5CDD505-2E9C-101B-9397-08002B2CF9AE}" pid="8" name="MSIP_Label_fca96e44-a127-42f2-bb2c-4b3827c9e56b_Name">
    <vt:lpwstr>defa4170-0d19-0005-0004-bc88714345d2</vt:lpwstr>
  </property>
  <property fmtid="{D5CDD505-2E9C-101B-9397-08002B2CF9AE}" pid="9" name="MSIP_Label_fca96e44-a127-42f2-bb2c-4b3827c9e56b_SiteId">
    <vt:lpwstr>ddab0299-dabf-4198-a277-fcf4665c5198</vt:lpwstr>
  </property>
  <property fmtid="{D5CDD505-2E9C-101B-9397-08002B2CF9AE}" pid="10" name="MSIP_Label_fca96e44-a127-42f2-bb2c-4b3827c9e56b_ActionId">
    <vt:lpwstr>b4e1bc56-e553-4bea-97b5-ce6efa9a5a4a</vt:lpwstr>
  </property>
  <property fmtid="{D5CDD505-2E9C-101B-9397-08002B2CF9AE}" pid="11" name="MSIP_Label_fca96e44-a127-42f2-bb2c-4b3827c9e56b_ContentBits">
    <vt:lpwstr>0</vt:lpwstr>
  </property>
</Properties>
</file>